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259" r:id="rId4"/>
    <p:sldId id="335" r:id="rId5"/>
    <p:sldId id="261" r:id="rId6"/>
    <p:sldId id="262" r:id="rId7"/>
    <p:sldId id="263" r:id="rId8"/>
    <p:sldId id="264" r:id="rId9"/>
    <p:sldId id="265" r:id="rId10"/>
    <p:sldId id="266" r:id="rId11"/>
    <p:sldId id="267" r:id="rId12"/>
    <p:sldId id="336" r:id="rId13"/>
    <p:sldId id="268" r:id="rId14"/>
    <p:sldId id="33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1"/>
  </p:normalViewPr>
  <p:slideViewPr>
    <p:cSldViewPr>
      <p:cViewPr>
        <p:scale>
          <a:sx n="106" d="100"/>
          <a:sy n="106" d="100"/>
        </p:scale>
        <p:origin x="1168"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00922-270B-7E48-B1F4-8912F5BA307F}" type="datetimeFigureOut">
              <a:rPr kumimoji="1" lang="zh-CN" altLang="en-US" smtClean="0"/>
              <a:t>2018/10/22</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70379-A831-2144-895E-95B5AEEBC9AD}" type="slidenum">
              <a:rPr kumimoji="1" lang="zh-CN" altLang="en-US" smtClean="0"/>
              <a:t>‹#›</a:t>
            </a:fld>
            <a:endParaRPr kumimoji="1" lang="zh-CN" altLang="en-US"/>
          </a:p>
        </p:txBody>
      </p:sp>
    </p:spTree>
    <p:extLst>
      <p:ext uri="{BB962C8B-B14F-4D97-AF65-F5344CB8AC3E}">
        <p14:creationId xmlns:p14="http://schemas.microsoft.com/office/powerpoint/2010/main" val="111960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体系结构描述语言</a:t>
            </a:r>
            <a:r>
              <a:rPr lang="en-US" altLang="zh-CN" dirty="0"/>
              <a:t>(architecture description language,</a:t>
            </a:r>
            <a:r>
              <a:rPr lang="zh-CN" altLang="en-US" dirty="0"/>
              <a:t>简称 </a:t>
            </a:r>
            <a:r>
              <a:rPr lang="en-US" altLang="zh-CN" dirty="0"/>
              <a:t>ADL)</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ACID</a:t>
            </a:r>
            <a:r>
              <a:rPr lang="zh-CN" altLang="en-US" sz="1200" b="0" i="0" kern="1200" dirty="0">
                <a:solidFill>
                  <a:schemeClr val="tx1"/>
                </a:solidFill>
                <a:effectLst/>
                <a:latin typeface="+mn-lt"/>
                <a:ea typeface="+mn-ea"/>
                <a:cs typeface="+mn-cs"/>
              </a:rPr>
              <a:t>是</a:t>
            </a:r>
            <a:r>
              <a:rPr lang="en-US" altLang="zh-CN" sz="1200" b="0" i="0" kern="1200" dirty="0">
                <a:solidFill>
                  <a:schemeClr val="tx1"/>
                </a:solidFill>
                <a:effectLst/>
                <a:latin typeface="+mn-lt"/>
                <a:ea typeface="+mn-ea"/>
                <a:cs typeface="+mn-cs"/>
              </a:rPr>
              <a:t>Atomic</a:t>
            </a:r>
            <a:r>
              <a:rPr lang="zh-CN" altLang="en-US" sz="1200" b="0" i="0" kern="1200" dirty="0">
                <a:solidFill>
                  <a:schemeClr val="tx1"/>
                </a:solidFill>
                <a:effectLst/>
                <a:latin typeface="+mn-lt"/>
                <a:ea typeface="+mn-ea"/>
                <a:cs typeface="+mn-cs"/>
              </a:rPr>
              <a:t>（原子性）、</a:t>
            </a:r>
            <a:r>
              <a:rPr lang="en-US" altLang="zh-CN" sz="1200" b="0" i="0" kern="1200" dirty="0">
                <a:solidFill>
                  <a:schemeClr val="tx1"/>
                </a:solidFill>
                <a:effectLst/>
                <a:latin typeface="+mn-lt"/>
                <a:ea typeface="+mn-ea"/>
                <a:cs typeface="+mn-cs"/>
              </a:rPr>
              <a:t>Consistency</a:t>
            </a:r>
            <a:r>
              <a:rPr lang="zh-CN" altLang="en-US" sz="1200" b="0" i="0" kern="1200" dirty="0">
                <a:solidFill>
                  <a:schemeClr val="tx1"/>
                </a:solidFill>
                <a:effectLst/>
                <a:latin typeface="+mn-lt"/>
                <a:ea typeface="+mn-ea"/>
                <a:cs typeface="+mn-cs"/>
              </a:rPr>
              <a:t>（一致性）、</a:t>
            </a:r>
            <a:r>
              <a:rPr lang="en-US" altLang="zh-CN" sz="1200" b="0" i="0" kern="1200" dirty="0">
                <a:solidFill>
                  <a:schemeClr val="tx1"/>
                </a:solidFill>
                <a:effectLst/>
                <a:latin typeface="+mn-lt"/>
                <a:ea typeface="+mn-ea"/>
                <a:cs typeface="+mn-cs"/>
              </a:rPr>
              <a:t>Isolation</a:t>
            </a:r>
            <a:r>
              <a:rPr lang="zh-CN" altLang="en-US" sz="1200" b="0" i="0" kern="1200" dirty="0">
                <a:solidFill>
                  <a:schemeClr val="tx1"/>
                </a:solidFill>
                <a:effectLst/>
                <a:latin typeface="+mn-lt"/>
                <a:ea typeface="+mn-ea"/>
                <a:cs typeface="+mn-cs"/>
              </a:rPr>
              <a:t>（隔离性）和</a:t>
            </a:r>
            <a:r>
              <a:rPr lang="en-US" altLang="zh-CN" sz="1200" b="0" i="0" kern="1200" dirty="0">
                <a:solidFill>
                  <a:schemeClr val="tx1"/>
                </a:solidFill>
                <a:effectLst/>
                <a:latin typeface="+mn-lt"/>
                <a:ea typeface="+mn-ea"/>
                <a:cs typeface="+mn-cs"/>
              </a:rPr>
              <a:t>Durability</a:t>
            </a:r>
            <a:r>
              <a:rPr lang="zh-CN" altLang="en-US" sz="1200" b="0" i="0" kern="1200" dirty="0">
                <a:solidFill>
                  <a:schemeClr val="tx1"/>
                </a:solidFill>
                <a:effectLst/>
                <a:latin typeface="+mn-lt"/>
                <a:ea typeface="+mn-ea"/>
                <a:cs typeface="+mn-cs"/>
              </a:rPr>
              <a:t>（持久性）</a:t>
            </a:r>
            <a:endParaRPr kumimoji="1" lang="zh-CN" altLang="en-US" dirty="0"/>
          </a:p>
        </p:txBody>
      </p:sp>
      <p:sp>
        <p:nvSpPr>
          <p:cNvPr id="4" name="灯片编号占位符 3"/>
          <p:cNvSpPr>
            <a:spLocks noGrp="1"/>
          </p:cNvSpPr>
          <p:nvPr>
            <p:ph type="sldNum" sz="quarter" idx="10"/>
          </p:nvPr>
        </p:nvSpPr>
        <p:spPr/>
        <p:txBody>
          <a:bodyPr/>
          <a:lstStyle/>
          <a:p>
            <a:fld id="{7E970379-A831-2144-895E-95B5AEEBC9AD}" type="slidenum">
              <a:rPr kumimoji="1" lang="zh-CN" altLang="en-US" smtClean="0"/>
              <a:t>68</a:t>
            </a:fld>
            <a:endParaRPr kumimoji="1" lang="zh-CN" altLang="en-US"/>
          </a:p>
        </p:txBody>
      </p:sp>
    </p:spTree>
    <p:extLst>
      <p:ext uri="{BB962C8B-B14F-4D97-AF65-F5344CB8AC3E}">
        <p14:creationId xmlns:p14="http://schemas.microsoft.com/office/powerpoint/2010/main" val="120448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1475" y="11303"/>
            <a:ext cx="8896351" cy="6780276"/>
          </a:xfrm>
          <a:custGeom>
            <a:avLst/>
            <a:gdLst>
              <a:gd name="connsiteX0" fmla="*/ 6299454 w 8896351"/>
              <a:gd name="connsiteY0" fmla="*/ 0 h 6780276"/>
              <a:gd name="connsiteX1" fmla="*/ 0 w 8896351"/>
              <a:gd name="connsiteY1" fmla="*/ 1826514 h 6780276"/>
              <a:gd name="connsiteX2" fmla="*/ 4841748 w 8896351"/>
              <a:gd name="connsiteY2" fmla="*/ 6780276 h 6780276"/>
              <a:gd name="connsiteX3" fmla="*/ 8896350 w 8896351"/>
              <a:gd name="connsiteY3" fmla="*/ 2107692 h 6780276"/>
              <a:gd name="connsiteX4" fmla="*/ 6299454 w 8896351"/>
              <a:gd name="connsiteY4" fmla="*/ 0 h 67802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96351" h="6780276">
                <a:moveTo>
                  <a:pt x="6299454" y="0"/>
                </a:moveTo>
                <a:lnTo>
                  <a:pt x="0" y="1826514"/>
                </a:lnTo>
                <a:lnTo>
                  <a:pt x="4841748" y="6780276"/>
                </a:lnTo>
                <a:lnTo>
                  <a:pt x="8896350" y="2107692"/>
                </a:lnTo>
                <a:lnTo>
                  <a:pt x="6299454" y="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81317" y="279527"/>
            <a:ext cx="3572256" cy="1614678"/>
          </a:xfrm>
          <a:custGeom>
            <a:avLst/>
            <a:gdLst>
              <a:gd name="connsiteX0" fmla="*/ 3572256 w 3572256"/>
              <a:gd name="connsiteY0" fmla="*/ 1540764 h 1614678"/>
              <a:gd name="connsiteX1" fmla="*/ 3194303 w 3572256"/>
              <a:gd name="connsiteY1" fmla="*/ 1240536 h 1614678"/>
              <a:gd name="connsiteX2" fmla="*/ 2501646 w 3572256"/>
              <a:gd name="connsiteY2" fmla="*/ 819150 h 1614678"/>
              <a:gd name="connsiteX3" fmla="*/ 319278 w 3572256"/>
              <a:gd name="connsiteY3" fmla="*/ 0 h 1614678"/>
              <a:gd name="connsiteX4" fmla="*/ 103632 w 3572256"/>
              <a:gd name="connsiteY4" fmla="*/ 78486 h 1614678"/>
              <a:gd name="connsiteX5" fmla="*/ 0 w 3572256"/>
              <a:gd name="connsiteY5" fmla="*/ 323850 h 1614678"/>
              <a:gd name="connsiteX6" fmla="*/ 126492 w 3572256"/>
              <a:gd name="connsiteY6" fmla="*/ 604266 h 1614678"/>
              <a:gd name="connsiteX7" fmla="*/ 2564130 w 3572256"/>
              <a:gd name="connsiteY7" fmla="*/ 1594865 h 1614678"/>
              <a:gd name="connsiteX8" fmla="*/ 3099815 w 3572256"/>
              <a:gd name="connsiteY8" fmla="*/ 1532382 h 1614678"/>
              <a:gd name="connsiteX9" fmla="*/ 3531870 w 3572256"/>
              <a:gd name="connsiteY9" fmla="*/ 1614678 h 1614678"/>
              <a:gd name="connsiteX10" fmla="*/ 3572256 w 3572256"/>
              <a:gd name="connsiteY10" fmla="*/ 1540764 h 16146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3572256" h="1614678">
                <a:moveTo>
                  <a:pt x="3572256" y="1540764"/>
                </a:moveTo>
                <a:lnTo>
                  <a:pt x="3194303" y="1240536"/>
                </a:lnTo>
                <a:lnTo>
                  <a:pt x="2501646" y="819150"/>
                </a:lnTo>
                <a:lnTo>
                  <a:pt x="319278" y="0"/>
                </a:lnTo>
                <a:lnTo>
                  <a:pt x="103632" y="78486"/>
                </a:lnTo>
                <a:lnTo>
                  <a:pt x="0" y="323850"/>
                </a:lnTo>
                <a:lnTo>
                  <a:pt x="126492" y="604266"/>
                </a:lnTo>
                <a:lnTo>
                  <a:pt x="2564130" y="1594865"/>
                </a:lnTo>
                <a:lnTo>
                  <a:pt x="3099815" y="1532382"/>
                </a:lnTo>
                <a:lnTo>
                  <a:pt x="3531870" y="1614678"/>
                </a:lnTo>
                <a:lnTo>
                  <a:pt x="3572256" y="1540764"/>
                </a:lnTo>
              </a:path>
            </a:pathLst>
          </a:custGeom>
          <a:solidFill>
            <a:srgbClr val="F9F9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63791" y="412876"/>
            <a:ext cx="3562350" cy="1598676"/>
          </a:xfrm>
          <a:custGeom>
            <a:avLst/>
            <a:gdLst>
              <a:gd name="connsiteX0" fmla="*/ 307848 w 3562350"/>
              <a:gd name="connsiteY0" fmla="*/ 0 h 1598676"/>
              <a:gd name="connsiteX1" fmla="*/ 2990088 w 3562350"/>
              <a:gd name="connsiteY1" fmla="*/ 1010412 h 1598676"/>
              <a:gd name="connsiteX2" fmla="*/ 3208020 w 3562350"/>
              <a:gd name="connsiteY2" fmla="*/ 1242822 h 1598676"/>
              <a:gd name="connsiteX3" fmla="*/ 3562350 w 3562350"/>
              <a:gd name="connsiteY3" fmla="*/ 1542288 h 1598676"/>
              <a:gd name="connsiteX4" fmla="*/ 3515106 w 3562350"/>
              <a:gd name="connsiteY4" fmla="*/ 1598676 h 1598676"/>
              <a:gd name="connsiteX5" fmla="*/ 3032760 w 3562350"/>
              <a:gd name="connsiteY5" fmla="*/ 1532382 h 1598676"/>
              <a:gd name="connsiteX6" fmla="*/ 2571750 w 3562350"/>
              <a:gd name="connsiteY6" fmla="*/ 1579626 h 1598676"/>
              <a:gd name="connsiteX7" fmla="*/ 94488 w 3562350"/>
              <a:gd name="connsiteY7" fmla="*/ 580644 h 1598676"/>
              <a:gd name="connsiteX8" fmla="*/ 0 w 3562350"/>
              <a:gd name="connsiteY8" fmla="*/ 292608 h 1598676"/>
              <a:gd name="connsiteX9" fmla="*/ 103632 w 3562350"/>
              <a:gd name="connsiteY9" fmla="*/ 62484 h 1598676"/>
              <a:gd name="connsiteX10" fmla="*/ 307848 w 3562350"/>
              <a:gd name="connsiteY10" fmla="*/ 0 h 15986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3562350" h="1598676">
                <a:moveTo>
                  <a:pt x="307848" y="0"/>
                </a:moveTo>
                <a:lnTo>
                  <a:pt x="2990088" y="1010412"/>
                </a:lnTo>
                <a:lnTo>
                  <a:pt x="3208020" y="1242822"/>
                </a:lnTo>
                <a:lnTo>
                  <a:pt x="3562350" y="1542288"/>
                </a:lnTo>
                <a:lnTo>
                  <a:pt x="3515106" y="1598676"/>
                </a:lnTo>
                <a:lnTo>
                  <a:pt x="3032760" y="1532382"/>
                </a:lnTo>
                <a:lnTo>
                  <a:pt x="2571750" y="1579626"/>
                </a:lnTo>
                <a:lnTo>
                  <a:pt x="94488" y="580644"/>
                </a:lnTo>
                <a:lnTo>
                  <a:pt x="0" y="292608"/>
                </a:lnTo>
                <a:lnTo>
                  <a:pt x="103632" y="62484"/>
                </a:lnTo>
                <a:lnTo>
                  <a:pt x="307848" y="0"/>
                </a:lnTo>
              </a:path>
            </a:pathLst>
          </a:custGeom>
          <a:solidFill>
            <a:srgbClr val="FF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752995" y="544702"/>
            <a:ext cx="2362200" cy="1459229"/>
          </a:xfrm>
          <a:custGeom>
            <a:avLst/>
            <a:gdLst>
              <a:gd name="connsiteX0" fmla="*/ 0 w 2362200"/>
              <a:gd name="connsiteY0" fmla="*/ 634746 h 1459229"/>
              <a:gd name="connsiteX1" fmla="*/ 2076450 w 2362200"/>
              <a:gd name="connsiteY1" fmla="*/ 1459229 h 1459229"/>
              <a:gd name="connsiteX2" fmla="*/ 2114550 w 2362200"/>
              <a:gd name="connsiteY2" fmla="*/ 1043178 h 1459229"/>
              <a:gd name="connsiteX3" fmla="*/ 2362200 w 2362200"/>
              <a:gd name="connsiteY3" fmla="*/ 824484 h 1459229"/>
              <a:gd name="connsiteX4" fmla="*/ 175260 w 2362200"/>
              <a:gd name="connsiteY4" fmla="*/ 0 h 1459229"/>
              <a:gd name="connsiteX5" fmla="*/ 0 w 2362200"/>
              <a:gd name="connsiteY5" fmla="*/ 248412 h 1459229"/>
              <a:gd name="connsiteX6" fmla="*/ 0 w 2362200"/>
              <a:gd name="connsiteY6" fmla="*/ 634746 h 14592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362200" h="1459229">
                <a:moveTo>
                  <a:pt x="0" y="634746"/>
                </a:moveTo>
                <a:lnTo>
                  <a:pt x="2076450" y="1459229"/>
                </a:lnTo>
                <a:lnTo>
                  <a:pt x="2114550" y="1043178"/>
                </a:lnTo>
                <a:lnTo>
                  <a:pt x="2362200" y="824484"/>
                </a:lnTo>
                <a:lnTo>
                  <a:pt x="175260" y="0"/>
                </a:lnTo>
                <a:lnTo>
                  <a:pt x="0" y="248412"/>
                </a:lnTo>
                <a:lnTo>
                  <a:pt x="0" y="63474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3183775" y="1481201"/>
            <a:ext cx="336042" cy="339851"/>
          </a:xfrm>
          <a:custGeom>
            <a:avLst/>
            <a:gdLst>
              <a:gd name="connsiteX0" fmla="*/ 246125 w 336042"/>
              <a:gd name="connsiteY0" fmla="*/ 0 h 339851"/>
              <a:gd name="connsiteX1" fmla="*/ 89154 w 336042"/>
              <a:gd name="connsiteY1" fmla="*/ 129539 h 339851"/>
              <a:gd name="connsiteX2" fmla="*/ 0 w 336042"/>
              <a:gd name="connsiteY2" fmla="*/ 339851 h 339851"/>
              <a:gd name="connsiteX3" fmla="*/ 179069 w 336042"/>
              <a:gd name="connsiteY3" fmla="*/ 314706 h 339851"/>
              <a:gd name="connsiteX4" fmla="*/ 230886 w 336042"/>
              <a:gd name="connsiteY4" fmla="*/ 165354 h 339851"/>
              <a:gd name="connsiteX5" fmla="*/ 336042 w 336042"/>
              <a:gd name="connsiteY5" fmla="*/ 53339 h 339851"/>
              <a:gd name="connsiteX6" fmla="*/ 246125 w 336042"/>
              <a:gd name="connsiteY6" fmla="*/ 0 h 3398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36042" h="339851">
                <a:moveTo>
                  <a:pt x="246125" y="0"/>
                </a:moveTo>
                <a:lnTo>
                  <a:pt x="89154" y="129539"/>
                </a:lnTo>
                <a:lnTo>
                  <a:pt x="0" y="339851"/>
                </a:lnTo>
                <a:lnTo>
                  <a:pt x="179069" y="314706"/>
                </a:lnTo>
                <a:lnTo>
                  <a:pt x="230886" y="165354"/>
                </a:lnTo>
                <a:lnTo>
                  <a:pt x="336042" y="53339"/>
                </a:lnTo>
                <a:lnTo>
                  <a:pt x="246125"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95973" y="233807"/>
            <a:ext cx="3787902" cy="1716024"/>
          </a:xfrm>
          <a:custGeom>
            <a:avLst/>
            <a:gdLst>
              <a:gd name="connsiteX0" fmla="*/ 350520 w 3787902"/>
              <a:gd name="connsiteY0" fmla="*/ 0 h 1716024"/>
              <a:gd name="connsiteX1" fmla="*/ 141732 w 3787902"/>
              <a:gd name="connsiteY1" fmla="*/ 101346 h 1716024"/>
              <a:gd name="connsiteX2" fmla="*/ 0 w 3787902"/>
              <a:gd name="connsiteY2" fmla="*/ 405384 h 1716024"/>
              <a:gd name="connsiteX3" fmla="*/ 150114 w 3787902"/>
              <a:gd name="connsiteY3" fmla="*/ 697992 h 1716024"/>
              <a:gd name="connsiteX4" fmla="*/ 2658618 w 3787902"/>
              <a:gd name="connsiteY4" fmla="*/ 1690878 h 1716024"/>
              <a:gd name="connsiteX5" fmla="*/ 3198114 w 3787902"/>
              <a:gd name="connsiteY5" fmla="*/ 1628394 h 1716024"/>
              <a:gd name="connsiteX6" fmla="*/ 3634740 w 3787902"/>
              <a:gd name="connsiteY6" fmla="*/ 1716024 h 1716024"/>
              <a:gd name="connsiteX7" fmla="*/ 3787902 w 3787902"/>
              <a:gd name="connsiteY7" fmla="*/ 1575816 h 1716024"/>
              <a:gd name="connsiteX8" fmla="*/ 3377946 w 3787902"/>
              <a:gd name="connsiteY8" fmla="*/ 1294638 h 1716024"/>
              <a:gd name="connsiteX9" fmla="*/ 3211830 w 3787902"/>
              <a:gd name="connsiteY9" fmla="*/ 998220 h 1716024"/>
              <a:gd name="connsiteX10" fmla="*/ 3079242 w 3787902"/>
              <a:gd name="connsiteY10" fmla="*/ 1027175 h 1716024"/>
              <a:gd name="connsiteX11" fmla="*/ 3236214 w 3787902"/>
              <a:gd name="connsiteY11" fmla="*/ 1294638 h 1716024"/>
              <a:gd name="connsiteX12" fmla="*/ 3549396 w 3787902"/>
              <a:gd name="connsiteY12" fmla="*/ 1579626 h 1716024"/>
              <a:gd name="connsiteX13" fmla="*/ 3178302 w 3787902"/>
              <a:gd name="connsiteY13" fmla="*/ 1534668 h 1716024"/>
              <a:gd name="connsiteX14" fmla="*/ 2741676 w 3787902"/>
              <a:gd name="connsiteY14" fmla="*/ 1587246 h 1716024"/>
              <a:gd name="connsiteX15" fmla="*/ 2822448 w 3787902"/>
              <a:gd name="connsiteY15" fmla="*/ 1267206 h 1716024"/>
              <a:gd name="connsiteX16" fmla="*/ 3009138 w 3787902"/>
              <a:gd name="connsiteY16" fmla="*/ 1049274 h 1716024"/>
              <a:gd name="connsiteX17" fmla="*/ 2791206 w 3787902"/>
              <a:gd name="connsiteY17" fmla="*/ 1075944 h 1716024"/>
              <a:gd name="connsiteX18" fmla="*/ 2620518 w 3787902"/>
              <a:gd name="connsiteY18" fmla="*/ 1283208 h 1716024"/>
              <a:gd name="connsiteX19" fmla="*/ 2561844 w 3787902"/>
              <a:gd name="connsiteY19" fmla="*/ 1542288 h 1716024"/>
              <a:gd name="connsiteX20" fmla="*/ 240792 w 3787902"/>
              <a:gd name="connsiteY20" fmla="*/ 604266 h 1716024"/>
              <a:gd name="connsiteX21" fmla="*/ 179832 w 3787902"/>
              <a:gd name="connsiteY21" fmla="*/ 419100 h 1716024"/>
              <a:gd name="connsiteX22" fmla="*/ 231648 w 3787902"/>
              <a:gd name="connsiteY22" fmla="*/ 185166 h 1716024"/>
              <a:gd name="connsiteX23" fmla="*/ 487680 w 3787902"/>
              <a:gd name="connsiteY23" fmla="*/ 0 h 1716024"/>
              <a:gd name="connsiteX24" fmla="*/ 350520 w 3787902"/>
              <a:gd name="connsiteY24" fmla="*/ 0 h 17160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3787902" h="1716024">
                <a:moveTo>
                  <a:pt x="350520" y="0"/>
                </a:moveTo>
                <a:lnTo>
                  <a:pt x="141732" y="101346"/>
                </a:lnTo>
                <a:lnTo>
                  <a:pt x="0" y="405384"/>
                </a:lnTo>
                <a:lnTo>
                  <a:pt x="150114" y="697992"/>
                </a:lnTo>
                <a:lnTo>
                  <a:pt x="2658618" y="1690878"/>
                </a:lnTo>
                <a:lnTo>
                  <a:pt x="3198114" y="1628394"/>
                </a:lnTo>
                <a:lnTo>
                  <a:pt x="3634740" y="1716024"/>
                </a:lnTo>
                <a:lnTo>
                  <a:pt x="3787902" y="1575816"/>
                </a:lnTo>
                <a:lnTo>
                  <a:pt x="3377946" y="1294638"/>
                </a:lnTo>
                <a:lnTo>
                  <a:pt x="3211830" y="998220"/>
                </a:lnTo>
                <a:lnTo>
                  <a:pt x="3079242" y="1027175"/>
                </a:lnTo>
                <a:lnTo>
                  <a:pt x="3236214" y="1294638"/>
                </a:lnTo>
                <a:lnTo>
                  <a:pt x="3549396" y="1579626"/>
                </a:lnTo>
                <a:lnTo>
                  <a:pt x="3178302" y="1534668"/>
                </a:lnTo>
                <a:lnTo>
                  <a:pt x="2741676" y="1587246"/>
                </a:lnTo>
                <a:lnTo>
                  <a:pt x="2822448" y="1267206"/>
                </a:lnTo>
                <a:lnTo>
                  <a:pt x="3009138" y="1049274"/>
                </a:lnTo>
                <a:lnTo>
                  <a:pt x="2791206" y="1075944"/>
                </a:lnTo>
                <a:lnTo>
                  <a:pt x="2620518" y="1283208"/>
                </a:lnTo>
                <a:lnTo>
                  <a:pt x="2561844" y="1542288"/>
                </a:lnTo>
                <a:lnTo>
                  <a:pt x="240792" y="604266"/>
                </a:lnTo>
                <a:lnTo>
                  <a:pt x="179832" y="419100"/>
                </a:lnTo>
                <a:lnTo>
                  <a:pt x="231648" y="185166"/>
                </a:lnTo>
                <a:lnTo>
                  <a:pt x="487680" y="0"/>
                </a:lnTo>
                <a:lnTo>
                  <a:pt x="35052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514489" y="249808"/>
            <a:ext cx="2676906" cy="974598"/>
          </a:xfrm>
          <a:custGeom>
            <a:avLst/>
            <a:gdLst>
              <a:gd name="connsiteX0" fmla="*/ 225551 w 2676906"/>
              <a:gd name="connsiteY0" fmla="*/ 0 h 974598"/>
              <a:gd name="connsiteX1" fmla="*/ 2676906 w 2676906"/>
              <a:gd name="connsiteY1" fmla="*/ 954786 h 974598"/>
              <a:gd name="connsiteX2" fmla="*/ 2420112 w 2676906"/>
              <a:gd name="connsiteY2" fmla="*/ 974598 h 974598"/>
              <a:gd name="connsiteX3" fmla="*/ 0 w 2676906"/>
              <a:gd name="connsiteY3" fmla="*/ 52578 h 974598"/>
              <a:gd name="connsiteX4" fmla="*/ 225551 w 2676906"/>
              <a:gd name="connsiteY4" fmla="*/ 0 h 9745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76906" h="974598">
                <a:moveTo>
                  <a:pt x="225551" y="0"/>
                </a:moveTo>
                <a:lnTo>
                  <a:pt x="2676906" y="954786"/>
                </a:lnTo>
                <a:lnTo>
                  <a:pt x="2420112" y="974598"/>
                </a:lnTo>
                <a:lnTo>
                  <a:pt x="0" y="52578"/>
                </a:lnTo>
                <a:lnTo>
                  <a:pt x="225551"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650125" y="396875"/>
            <a:ext cx="359664" cy="651510"/>
          </a:xfrm>
          <a:custGeom>
            <a:avLst/>
            <a:gdLst>
              <a:gd name="connsiteX0" fmla="*/ 260604 w 359664"/>
              <a:gd name="connsiteY0" fmla="*/ 0 h 651510"/>
              <a:gd name="connsiteX1" fmla="*/ 42672 w 359664"/>
              <a:gd name="connsiteY1" fmla="*/ 206502 h 651510"/>
              <a:gd name="connsiteX2" fmla="*/ 0 w 359664"/>
              <a:gd name="connsiteY2" fmla="*/ 447294 h 651510"/>
              <a:gd name="connsiteX3" fmla="*/ 73914 w 359664"/>
              <a:gd name="connsiteY3" fmla="*/ 610362 h 651510"/>
              <a:gd name="connsiteX4" fmla="*/ 211073 w 359664"/>
              <a:gd name="connsiteY4" fmla="*/ 651510 h 651510"/>
              <a:gd name="connsiteX5" fmla="*/ 170687 w 359664"/>
              <a:gd name="connsiteY5" fmla="*/ 299466 h 651510"/>
              <a:gd name="connsiteX6" fmla="*/ 359664 w 359664"/>
              <a:gd name="connsiteY6" fmla="*/ 33527 h 651510"/>
              <a:gd name="connsiteX7" fmla="*/ 260604 w 359664"/>
              <a:gd name="connsiteY7" fmla="*/ 0 h 65151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59664" h="651510">
                <a:moveTo>
                  <a:pt x="260604" y="0"/>
                </a:moveTo>
                <a:lnTo>
                  <a:pt x="42672" y="206502"/>
                </a:lnTo>
                <a:lnTo>
                  <a:pt x="0" y="447294"/>
                </a:lnTo>
                <a:lnTo>
                  <a:pt x="73914" y="610362"/>
                </a:lnTo>
                <a:lnTo>
                  <a:pt x="211073" y="651510"/>
                </a:lnTo>
                <a:lnTo>
                  <a:pt x="170687" y="299466"/>
                </a:lnTo>
                <a:lnTo>
                  <a:pt x="359664" y="33527"/>
                </a:lnTo>
                <a:lnTo>
                  <a:pt x="260604"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343545" y="849503"/>
            <a:ext cx="1097280" cy="577596"/>
          </a:xfrm>
          <a:custGeom>
            <a:avLst/>
            <a:gdLst>
              <a:gd name="connsiteX0" fmla="*/ 31241 w 1097280"/>
              <a:gd name="connsiteY0" fmla="*/ 66294 h 577596"/>
              <a:gd name="connsiteX1" fmla="*/ 358902 w 1097280"/>
              <a:gd name="connsiteY1" fmla="*/ 128777 h 577596"/>
              <a:gd name="connsiteX2" fmla="*/ 726948 w 1097280"/>
              <a:gd name="connsiteY2" fmla="*/ 267462 h 577596"/>
              <a:gd name="connsiteX3" fmla="*/ 986790 w 1097280"/>
              <a:gd name="connsiteY3" fmla="*/ 474726 h 577596"/>
              <a:gd name="connsiteX4" fmla="*/ 731520 w 1097280"/>
              <a:gd name="connsiteY4" fmla="*/ 448818 h 577596"/>
              <a:gd name="connsiteX5" fmla="*/ 311658 w 1097280"/>
              <a:gd name="connsiteY5" fmla="*/ 284988 h 577596"/>
              <a:gd name="connsiteX6" fmla="*/ 112014 w 1097280"/>
              <a:gd name="connsiteY6" fmla="*/ 156210 h 577596"/>
              <a:gd name="connsiteX7" fmla="*/ 240030 w 1097280"/>
              <a:gd name="connsiteY7" fmla="*/ 318516 h 577596"/>
              <a:gd name="connsiteX8" fmla="*/ 610362 w 1097280"/>
              <a:gd name="connsiteY8" fmla="*/ 527304 h 577596"/>
              <a:gd name="connsiteX9" fmla="*/ 1045464 w 1097280"/>
              <a:gd name="connsiteY9" fmla="*/ 577596 h 577596"/>
              <a:gd name="connsiteX10" fmla="*/ 1097280 w 1097280"/>
              <a:gd name="connsiteY10" fmla="*/ 437388 h 577596"/>
              <a:gd name="connsiteX11" fmla="*/ 883920 w 1097280"/>
              <a:gd name="connsiteY11" fmla="*/ 234696 h 577596"/>
              <a:gd name="connsiteX12" fmla="*/ 380999 w 1097280"/>
              <a:gd name="connsiteY12" fmla="*/ 33527 h 577596"/>
              <a:gd name="connsiteX13" fmla="*/ 0 w 1097280"/>
              <a:gd name="connsiteY13" fmla="*/ 0 h 577596"/>
              <a:gd name="connsiteX14" fmla="*/ 31241 w 1097280"/>
              <a:gd name="connsiteY14" fmla="*/ 66294 h 577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1097280" h="577596">
                <a:moveTo>
                  <a:pt x="31241" y="66294"/>
                </a:moveTo>
                <a:lnTo>
                  <a:pt x="358902" y="128777"/>
                </a:lnTo>
                <a:lnTo>
                  <a:pt x="726948" y="267462"/>
                </a:lnTo>
                <a:lnTo>
                  <a:pt x="986790" y="474726"/>
                </a:lnTo>
                <a:lnTo>
                  <a:pt x="731520" y="448818"/>
                </a:lnTo>
                <a:lnTo>
                  <a:pt x="311658" y="284988"/>
                </a:lnTo>
                <a:lnTo>
                  <a:pt x="112014" y="156210"/>
                </a:lnTo>
                <a:lnTo>
                  <a:pt x="240030" y="318516"/>
                </a:lnTo>
                <a:lnTo>
                  <a:pt x="610362" y="527304"/>
                </a:lnTo>
                <a:lnTo>
                  <a:pt x="1045464" y="577596"/>
                </a:lnTo>
                <a:lnTo>
                  <a:pt x="1097280" y="437388"/>
                </a:lnTo>
                <a:lnTo>
                  <a:pt x="883920" y="234696"/>
                </a:lnTo>
                <a:lnTo>
                  <a:pt x="380999" y="33527"/>
                </a:lnTo>
                <a:lnTo>
                  <a:pt x="0" y="0"/>
                </a:lnTo>
                <a:lnTo>
                  <a:pt x="31241" y="662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7837297" y="4529963"/>
            <a:ext cx="883158" cy="673608"/>
          </a:xfrm>
          <a:custGeom>
            <a:avLst/>
            <a:gdLst>
              <a:gd name="connsiteX0" fmla="*/ 11430 w 883158"/>
              <a:gd name="connsiteY0" fmla="*/ 673608 h 673608"/>
              <a:gd name="connsiteX1" fmla="*/ 140970 w 883158"/>
              <a:gd name="connsiteY1" fmla="*/ 630173 h 673608"/>
              <a:gd name="connsiteX2" fmla="*/ 346709 w 883158"/>
              <a:gd name="connsiteY2" fmla="*/ 530351 h 673608"/>
              <a:gd name="connsiteX3" fmla="*/ 870204 w 883158"/>
              <a:gd name="connsiteY3" fmla="*/ 137921 h 673608"/>
              <a:gd name="connsiteX4" fmla="*/ 883158 w 883158"/>
              <a:gd name="connsiteY4" fmla="*/ 74676 h 673608"/>
              <a:gd name="connsiteX5" fmla="*/ 838200 w 883158"/>
              <a:gd name="connsiteY5" fmla="*/ 12953 h 673608"/>
              <a:gd name="connsiteX6" fmla="*/ 751332 w 883158"/>
              <a:gd name="connsiteY6" fmla="*/ 0 h 673608"/>
              <a:gd name="connsiteX7" fmla="*/ 147828 w 883158"/>
              <a:gd name="connsiteY7" fmla="*/ 426720 h 673608"/>
              <a:gd name="connsiteX8" fmla="*/ 83820 w 883158"/>
              <a:gd name="connsiteY8" fmla="*/ 563117 h 673608"/>
              <a:gd name="connsiteX9" fmla="*/ 0 w 883158"/>
              <a:gd name="connsiteY9" fmla="*/ 653033 h 673608"/>
              <a:gd name="connsiteX10" fmla="*/ 11430 w 883158"/>
              <a:gd name="connsiteY10" fmla="*/ 673608 h 6736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883158" h="673608">
                <a:moveTo>
                  <a:pt x="11430" y="673608"/>
                </a:moveTo>
                <a:lnTo>
                  <a:pt x="140970" y="630173"/>
                </a:lnTo>
                <a:lnTo>
                  <a:pt x="346709" y="530351"/>
                </a:lnTo>
                <a:lnTo>
                  <a:pt x="870204" y="137921"/>
                </a:lnTo>
                <a:lnTo>
                  <a:pt x="883158" y="74676"/>
                </a:lnTo>
                <a:lnTo>
                  <a:pt x="838200" y="12953"/>
                </a:lnTo>
                <a:lnTo>
                  <a:pt x="751332" y="0"/>
                </a:lnTo>
                <a:lnTo>
                  <a:pt x="147828" y="426720"/>
                </a:lnTo>
                <a:lnTo>
                  <a:pt x="83820" y="563117"/>
                </a:lnTo>
                <a:lnTo>
                  <a:pt x="0" y="653033"/>
                </a:lnTo>
                <a:lnTo>
                  <a:pt x="11430" y="673608"/>
                </a:lnTo>
              </a:path>
            </a:pathLst>
          </a:custGeom>
          <a:solidFill>
            <a:srgbClr val="F9F9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7813687" y="4503293"/>
            <a:ext cx="880872" cy="674370"/>
          </a:xfrm>
          <a:custGeom>
            <a:avLst/>
            <a:gdLst>
              <a:gd name="connsiteX0" fmla="*/ 865632 w 880872"/>
              <a:gd name="connsiteY0" fmla="*/ 138684 h 674370"/>
              <a:gd name="connsiteX1" fmla="*/ 221742 w 880872"/>
              <a:gd name="connsiteY1" fmla="*/ 620267 h 674370"/>
              <a:gd name="connsiteX2" fmla="*/ 132588 w 880872"/>
              <a:gd name="connsiteY2" fmla="*/ 636270 h 674370"/>
              <a:gd name="connsiteX3" fmla="*/ 6858 w 880872"/>
              <a:gd name="connsiteY3" fmla="*/ 674370 h 674370"/>
              <a:gd name="connsiteX4" fmla="*/ 0 w 880872"/>
              <a:gd name="connsiteY4" fmla="*/ 654558 h 674370"/>
              <a:gd name="connsiteX5" fmla="*/ 87630 w 880872"/>
              <a:gd name="connsiteY5" fmla="*/ 550164 h 674370"/>
              <a:gd name="connsiteX6" fmla="*/ 144780 w 880872"/>
              <a:gd name="connsiteY6" fmla="*/ 434340 h 674370"/>
              <a:gd name="connsiteX7" fmla="*/ 755142 w 880872"/>
              <a:gd name="connsiteY7" fmla="*/ 0 h 674370"/>
              <a:gd name="connsiteX8" fmla="*/ 839723 w 880872"/>
              <a:gd name="connsiteY8" fmla="*/ 21335 h 674370"/>
              <a:gd name="connsiteX9" fmla="*/ 880872 w 880872"/>
              <a:gd name="connsiteY9" fmla="*/ 80771 h 674370"/>
              <a:gd name="connsiteX10" fmla="*/ 865632 w 880872"/>
              <a:gd name="connsiteY10" fmla="*/ 138684 h 67437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880872" h="674370">
                <a:moveTo>
                  <a:pt x="865632" y="138684"/>
                </a:moveTo>
                <a:lnTo>
                  <a:pt x="221742" y="620267"/>
                </a:lnTo>
                <a:lnTo>
                  <a:pt x="132588" y="636270"/>
                </a:lnTo>
                <a:lnTo>
                  <a:pt x="6858" y="674370"/>
                </a:lnTo>
                <a:lnTo>
                  <a:pt x="0" y="654558"/>
                </a:lnTo>
                <a:lnTo>
                  <a:pt x="87630" y="550164"/>
                </a:lnTo>
                <a:lnTo>
                  <a:pt x="144780" y="434340"/>
                </a:lnTo>
                <a:lnTo>
                  <a:pt x="755142" y="0"/>
                </a:lnTo>
                <a:lnTo>
                  <a:pt x="839723" y="21335"/>
                </a:lnTo>
                <a:lnTo>
                  <a:pt x="880872" y="80771"/>
                </a:lnTo>
                <a:lnTo>
                  <a:pt x="865632" y="13868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7956944" y="4568063"/>
            <a:ext cx="638556" cy="531114"/>
          </a:xfrm>
          <a:custGeom>
            <a:avLst/>
            <a:gdLst>
              <a:gd name="connsiteX0" fmla="*/ 509778 w 638556"/>
              <a:gd name="connsiteY0" fmla="*/ 0 h 531114"/>
              <a:gd name="connsiteX1" fmla="*/ 0 w 638556"/>
              <a:gd name="connsiteY1" fmla="*/ 365759 h 531114"/>
              <a:gd name="connsiteX2" fmla="*/ 96011 w 638556"/>
              <a:gd name="connsiteY2" fmla="*/ 438911 h 531114"/>
              <a:gd name="connsiteX3" fmla="*/ 112776 w 638556"/>
              <a:gd name="connsiteY3" fmla="*/ 531114 h 531114"/>
              <a:gd name="connsiteX4" fmla="*/ 638556 w 638556"/>
              <a:gd name="connsiteY4" fmla="*/ 138684 h 531114"/>
              <a:gd name="connsiteX5" fmla="*/ 604266 w 638556"/>
              <a:gd name="connsiteY5" fmla="*/ 58673 h 531114"/>
              <a:gd name="connsiteX6" fmla="*/ 509778 w 638556"/>
              <a:gd name="connsiteY6" fmla="*/ 0 h 5311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638556" h="531114">
                <a:moveTo>
                  <a:pt x="509778" y="0"/>
                </a:moveTo>
                <a:lnTo>
                  <a:pt x="0" y="365759"/>
                </a:lnTo>
                <a:lnTo>
                  <a:pt x="96011" y="438911"/>
                </a:lnTo>
                <a:lnTo>
                  <a:pt x="112776" y="531114"/>
                </a:lnTo>
                <a:lnTo>
                  <a:pt x="638556" y="138684"/>
                </a:lnTo>
                <a:lnTo>
                  <a:pt x="604266" y="58673"/>
                </a:lnTo>
                <a:lnTo>
                  <a:pt x="509778" y="0"/>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7927987" y="5045837"/>
            <a:ext cx="65531" cy="122682"/>
          </a:xfrm>
          <a:custGeom>
            <a:avLst/>
            <a:gdLst>
              <a:gd name="connsiteX0" fmla="*/ 65532 w 65531"/>
              <a:gd name="connsiteY0" fmla="*/ 109728 h 122682"/>
              <a:gd name="connsiteX1" fmla="*/ 57150 w 65531"/>
              <a:gd name="connsiteY1" fmla="*/ 53340 h 122682"/>
              <a:gd name="connsiteX2" fmla="*/ 19811 w 65531"/>
              <a:gd name="connsiteY2" fmla="*/ 0 h 122682"/>
              <a:gd name="connsiteX3" fmla="*/ 0 w 65531"/>
              <a:gd name="connsiteY3" fmla="*/ 46482 h 122682"/>
              <a:gd name="connsiteX4" fmla="*/ 28194 w 65531"/>
              <a:gd name="connsiteY4" fmla="*/ 80771 h 122682"/>
              <a:gd name="connsiteX5" fmla="*/ 39623 w 65531"/>
              <a:gd name="connsiteY5" fmla="*/ 122682 h 122682"/>
              <a:gd name="connsiteX6" fmla="*/ 65532 w 65531"/>
              <a:gd name="connsiteY6" fmla="*/ 109728 h 1226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65531" h="122682">
                <a:moveTo>
                  <a:pt x="65532" y="109728"/>
                </a:moveTo>
                <a:lnTo>
                  <a:pt x="57150" y="53340"/>
                </a:lnTo>
                <a:lnTo>
                  <a:pt x="19811" y="0"/>
                </a:lnTo>
                <a:lnTo>
                  <a:pt x="0" y="46482"/>
                </a:lnTo>
                <a:lnTo>
                  <a:pt x="28194" y="80771"/>
                </a:lnTo>
                <a:lnTo>
                  <a:pt x="39623" y="122682"/>
                </a:lnTo>
                <a:lnTo>
                  <a:pt x="65532" y="1097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7820546" y="4507865"/>
            <a:ext cx="911352" cy="728472"/>
          </a:xfrm>
          <a:custGeom>
            <a:avLst/>
            <a:gdLst>
              <a:gd name="connsiteX0" fmla="*/ 905255 w 911352"/>
              <a:gd name="connsiteY0" fmla="*/ 153924 h 728472"/>
              <a:gd name="connsiteX1" fmla="*/ 911352 w 911352"/>
              <a:gd name="connsiteY1" fmla="*/ 89154 h 728472"/>
              <a:gd name="connsiteX2" fmla="*/ 858773 w 911352"/>
              <a:gd name="connsiteY2" fmla="*/ 9144 h 728472"/>
              <a:gd name="connsiteX3" fmla="*/ 765047 w 911352"/>
              <a:gd name="connsiteY3" fmla="*/ 0 h 728472"/>
              <a:gd name="connsiteX4" fmla="*/ 150876 w 911352"/>
              <a:gd name="connsiteY4" fmla="*/ 443484 h 728472"/>
              <a:gd name="connsiteX5" fmla="*/ 86105 w 911352"/>
              <a:gd name="connsiteY5" fmla="*/ 580644 h 728472"/>
              <a:gd name="connsiteX6" fmla="*/ 0 w 911352"/>
              <a:gd name="connsiteY6" fmla="*/ 670560 h 728472"/>
              <a:gd name="connsiteX7" fmla="*/ 11429 w 911352"/>
              <a:gd name="connsiteY7" fmla="*/ 728472 h 728472"/>
              <a:gd name="connsiteX8" fmla="*/ 140969 w 911352"/>
              <a:gd name="connsiteY8" fmla="*/ 674370 h 728472"/>
              <a:gd name="connsiteX9" fmla="*/ 237743 w 911352"/>
              <a:gd name="connsiteY9" fmla="*/ 680466 h 728472"/>
              <a:gd name="connsiteX10" fmla="*/ 250697 w 911352"/>
              <a:gd name="connsiteY10" fmla="*/ 643890 h 728472"/>
              <a:gd name="connsiteX11" fmla="*/ 162305 w 911352"/>
              <a:gd name="connsiteY11" fmla="*/ 640842 h 728472"/>
              <a:gd name="connsiteX12" fmla="*/ 46481 w 911352"/>
              <a:gd name="connsiteY12" fmla="*/ 671322 h 728472"/>
              <a:gd name="connsiteX13" fmla="*/ 112014 w 911352"/>
              <a:gd name="connsiteY13" fmla="*/ 590550 h 728472"/>
              <a:gd name="connsiteX14" fmla="*/ 163829 w 911352"/>
              <a:gd name="connsiteY14" fmla="*/ 478536 h 728472"/>
              <a:gd name="connsiteX15" fmla="*/ 230123 w 911352"/>
              <a:gd name="connsiteY15" fmla="*/ 547116 h 728472"/>
              <a:gd name="connsiteX16" fmla="*/ 255269 w 911352"/>
              <a:gd name="connsiteY16" fmla="*/ 624078 h 728472"/>
              <a:gd name="connsiteX17" fmla="*/ 281177 w 911352"/>
              <a:gd name="connsiteY17" fmla="*/ 568452 h 728472"/>
              <a:gd name="connsiteX18" fmla="*/ 256031 w 911352"/>
              <a:gd name="connsiteY18" fmla="*/ 496824 h 728472"/>
              <a:gd name="connsiteX19" fmla="*/ 201167 w 911352"/>
              <a:gd name="connsiteY19" fmla="*/ 442722 h 728472"/>
              <a:gd name="connsiteX20" fmla="*/ 774191 w 911352"/>
              <a:gd name="connsiteY20" fmla="*/ 35814 h 728472"/>
              <a:gd name="connsiteX21" fmla="*/ 828293 w 911352"/>
              <a:gd name="connsiteY21" fmla="*/ 49530 h 728472"/>
              <a:gd name="connsiteX22" fmla="*/ 877823 w 911352"/>
              <a:gd name="connsiteY22" fmla="*/ 97536 h 728472"/>
              <a:gd name="connsiteX23" fmla="*/ 885443 w 911352"/>
              <a:gd name="connsiteY23" fmla="*/ 186690 h 728472"/>
              <a:gd name="connsiteX24" fmla="*/ 905255 w 911352"/>
              <a:gd name="connsiteY24" fmla="*/ 153924 h 72847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Lst>
            <a:rect l="l" t="t" r="r" b="b"/>
            <a:pathLst>
              <a:path w="911352" h="728472">
                <a:moveTo>
                  <a:pt x="905255" y="153924"/>
                </a:moveTo>
                <a:lnTo>
                  <a:pt x="911352" y="89154"/>
                </a:lnTo>
                <a:lnTo>
                  <a:pt x="858773" y="9144"/>
                </a:lnTo>
                <a:lnTo>
                  <a:pt x="765047" y="0"/>
                </a:lnTo>
                <a:lnTo>
                  <a:pt x="150876" y="443484"/>
                </a:lnTo>
                <a:lnTo>
                  <a:pt x="86105" y="580644"/>
                </a:lnTo>
                <a:lnTo>
                  <a:pt x="0" y="670560"/>
                </a:lnTo>
                <a:lnTo>
                  <a:pt x="11429" y="728472"/>
                </a:lnTo>
                <a:lnTo>
                  <a:pt x="140969" y="674370"/>
                </a:lnTo>
                <a:lnTo>
                  <a:pt x="237743" y="680466"/>
                </a:lnTo>
                <a:lnTo>
                  <a:pt x="250697" y="643890"/>
                </a:lnTo>
                <a:lnTo>
                  <a:pt x="162305" y="640842"/>
                </a:lnTo>
                <a:lnTo>
                  <a:pt x="46481" y="671322"/>
                </a:lnTo>
                <a:lnTo>
                  <a:pt x="112014" y="590550"/>
                </a:lnTo>
                <a:lnTo>
                  <a:pt x="163829" y="478536"/>
                </a:lnTo>
                <a:lnTo>
                  <a:pt x="230123" y="547116"/>
                </a:lnTo>
                <a:lnTo>
                  <a:pt x="255269" y="624078"/>
                </a:lnTo>
                <a:lnTo>
                  <a:pt x="281177" y="568452"/>
                </a:lnTo>
                <a:lnTo>
                  <a:pt x="256031" y="496824"/>
                </a:lnTo>
                <a:lnTo>
                  <a:pt x="201167" y="442722"/>
                </a:lnTo>
                <a:lnTo>
                  <a:pt x="774191" y="35814"/>
                </a:lnTo>
                <a:lnTo>
                  <a:pt x="828293" y="49530"/>
                </a:lnTo>
                <a:lnTo>
                  <a:pt x="877823" y="97536"/>
                </a:lnTo>
                <a:lnTo>
                  <a:pt x="885443" y="186690"/>
                </a:lnTo>
                <a:lnTo>
                  <a:pt x="905255"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8098663" y="4644263"/>
            <a:ext cx="616458" cy="498348"/>
          </a:xfrm>
          <a:custGeom>
            <a:avLst/>
            <a:gdLst>
              <a:gd name="connsiteX0" fmla="*/ 595883 w 616458"/>
              <a:gd name="connsiteY0" fmla="*/ 61722 h 498348"/>
              <a:gd name="connsiteX1" fmla="*/ 0 w 616458"/>
              <a:gd name="connsiteY1" fmla="*/ 498347 h 498348"/>
              <a:gd name="connsiteX2" fmla="*/ 33528 w 616458"/>
              <a:gd name="connsiteY2" fmla="*/ 434340 h 498348"/>
              <a:gd name="connsiteX3" fmla="*/ 616457 w 616458"/>
              <a:gd name="connsiteY3" fmla="*/ 0 h 498348"/>
              <a:gd name="connsiteX4" fmla="*/ 595883 w 616458"/>
              <a:gd name="connsiteY4" fmla="*/ 61722 h 4983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6458" h="498348">
                <a:moveTo>
                  <a:pt x="595883" y="61722"/>
                </a:moveTo>
                <a:lnTo>
                  <a:pt x="0" y="498347"/>
                </a:lnTo>
                <a:lnTo>
                  <a:pt x="33528" y="434340"/>
                </a:lnTo>
                <a:lnTo>
                  <a:pt x="616457" y="0"/>
                </a:lnTo>
                <a:lnTo>
                  <a:pt x="595883" y="6172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8481962" y="4584827"/>
            <a:ext cx="151638" cy="155447"/>
          </a:xfrm>
          <a:custGeom>
            <a:avLst/>
            <a:gdLst>
              <a:gd name="connsiteX0" fmla="*/ 151637 w 151638"/>
              <a:gd name="connsiteY0" fmla="*/ 137159 h 155447"/>
              <a:gd name="connsiteX1" fmla="*/ 133350 w 151638"/>
              <a:gd name="connsiteY1" fmla="*/ 54101 h 155447"/>
              <a:gd name="connsiteX2" fmla="*/ 80771 w 151638"/>
              <a:gd name="connsiteY2" fmla="*/ 7619 h 155447"/>
              <a:gd name="connsiteX3" fmla="*/ 29717 w 151638"/>
              <a:gd name="connsiteY3" fmla="*/ 0 h 155447"/>
              <a:gd name="connsiteX4" fmla="*/ 0 w 151638"/>
              <a:gd name="connsiteY4" fmla="*/ 25907 h 155447"/>
              <a:gd name="connsiteX5" fmla="*/ 91439 w 151638"/>
              <a:gd name="connsiteY5" fmla="*/ 70103 h 155447"/>
              <a:gd name="connsiteX6" fmla="*/ 128777 w 151638"/>
              <a:gd name="connsiteY6" fmla="*/ 155447 h 155447"/>
              <a:gd name="connsiteX7" fmla="*/ 151637 w 151638"/>
              <a:gd name="connsiteY7" fmla="*/ 137159 h 1554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51638" h="155447">
                <a:moveTo>
                  <a:pt x="151637" y="137159"/>
                </a:moveTo>
                <a:lnTo>
                  <a:pt x="133350" y="54101"/>
                </a:lnTo>
                <a:lnTo>
                  <a:pt x="80771" y="7619"/>
                </a:lnTo>
                <a:lnTo>
                  <a:pt x="29717" y="0"/>
                </a:lnTo>
                <a:lnTo>
                  <a:pt x="0" y="25907"/>
                </a:lnTo>
                <a:lnTo>
                  <a:pt x="91439" y="70103"/>
                </a:lnTo>
                <a:lnTo>
                  <a:pt x="128777" y="155447"/>
                </a:lnTo>
                <a:lnTo>
                  <a:pt x="151637" y="137159"/>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8164956" y="4754753"/>
            <a:ext cx="294894" cy="196596"/>
          </a:xfrm>
          <a:custGeom>
            <a:avLst/>
            <a:gdLst>
              <a:gd name="connsiteX0" fmla="*/ 274320 w 294894"/>
              <a:gd name="connsiteY0" fmla="*/ 0 h 196596"/>
              <a:gd name="connsiteX1" fmla="*/ 210311 w 294894"/>
              <a:gd name="connsiteY1" fmla="*/ 68579 h 196596"/>
              <a:gd name="connsiteX2" fmla="*/ 122682 w 294894"/>
              <a:gd name="connsiteY2" fmla="*/ 134111 h 196596"/>
              <a:gd name="connsiteX3" fmla="*/ 33528 w 294894"/>
              <a:gd name="connsiteY3" fmla="*/ 164591 h 196596"/>
              <a:gd name="connsiteX4" fmla="*/ 77723 w 294894"/>
              <a:gd name="connsiteY4" fmla="*/ 108203 h 196596"/>
              <a:gd name="connsiteX5" fmla="*/ 179832 w 294894"/>
              <a:gd name="connsiteY5" fmla="*/ 33527 h 196596"/>
              <a:gd name="connsiteX6" fmla="*/ 240792 w 294894"/>
              <a:gd name="connsiteY6" fmla="*/ 6095 h 196596"/>
              <a:gd name="connsiteX7" fmla="*/ 182118 w 294894"/>
              <a:gd name="connsiteY7" fmla="*/ 11429 h 196596"/>
              <a:gd name="connsiteX8" fmla="*/ 76961 w 294894"/>
              <a:gd name="connsiteY8" fmla="*/ 67817 h 196596"/>
              <a:gd name="connsiteX9" fmla="*/ 0 w 294894"/>
              <a:gd name="connsiteY9" fmla="*/ 163067 h 196596"/>
              <a:gd name="connsiteX10" fmla="*/ 26670 w 294894"/>
              <a:gd name="connsiteY10" fmla="*/ 196595 h 196596"/>
              <a:gd name="connsiteX11" fmla="*/ 107442 w 294894"/>
              <a:gd name="connsiteY11" fmla="*/ 176783 h 196596"/>
              <a:gd name="connsiteX12" fmla="*/ 230123 w 294894"/>
              <a:gd name="connsiteY12" fmla="*/ 88391 h 196596"/>
              <a:gd name="connsiteX13" fmla="*/ 294894 w 294894"/>
              <a:gd name="connsiteY13" fmla="*/ 3047 h 196596"/>
              <a:gd name="connsiteX14" fmla="*/ 274320 w 294894"/>
              <a:gd name="connsiteY14" fmla="*/ 0 h 1965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294894" h="196596">
                <a:moveTo>
                  <a:pt x="274320" y="0"/>
                </a:moveTo>
                <a:lnTo>
                  <a:pt x="210311" y="68579"/>
                </a:lnTo>
                <a:lnTo>
                  <a:pt x="122682" y="134111"/>
                </a:lnTo>
                <a:lnTo>
                  <a:pt x="33528" y="164591"/>
                </a:lnTo>
                <a:lnTo>
                  <a:pt x="77723" y="108203"/>
                </a:lnTo>
                <a:lnTo>
                  <a:pt x="179832" y="33527"/>
                </a:lnTo>
                <a:lnTo>
                  <a:pt x="240792" y="6095"/>
                </a:lnTo>
                <a:lnTo>
                  <a:pt x="182118" y="11429"/>
                </a:lnTo>
                <a:lnTo>
                  <a:pt x="76961" y="67817"/>
                </a:lnTo>
                <a:lnTo>
                  <a:pt x="0" y="163067"/>
                </a:lnTo>
                <a:lnTo>
                  <a:pt x="26670" y="196595"/>
                </a:lnTo>
                <a:lnTo>
                  <a:pt x="107442" y="176783"/>
                </a:lnTo>
                <a:lnTo>
                  <a:pt x="230123" y="88391"/>
                </a:lnTo>
                <a:lnTo>
                  <a:pt x="294894" y="3047"/>
                </a:lnTo>
                <a:lnTo>
                  <a:pt x="27432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890155" y="5016881"/>
            <a:ext cx="6835140" cy="798144"/>
          </a:xfrm>
          <a:custGeom>
            <a:avLst/>
            <a:gdLst>
              <a:gd name="connsiteX0" fmla="*/ 23622 w 6835140"/>
              <a:gd name="connsiteY0" fmla="*/ 0 h 798144"/>
              <a:gd name="connsiteX1" fmla="*/ 45719 w 6835140"/>
              <a:gd name="connsiteY1" fmla="*/ 7620 h 798144"/>
              <a:gd name="connsiteX2" fmla="*/ 70104 w 6835140"/>
              <a:gd name="connsiteY2" fmla="*/ 16002 h 798144"/>
              <a:gd name="connsiteX3" fmla="*/ 96774 w 6835140"/>
              <a:gd name="connsiteY3" fmla="*/ 25146 h 798144"/>
              <a:gd name="connsiteX4" fmla="*/ 125730 w 6835140"/>
              <a:gd name="connsiteY4" fmla="*/ 35814 h 798144"/>
              <a:gd name="connsiteX5" fmla="*/ 1192529 w 6835140"/>
              <a:gd name="connsiteY5" fmla="*/ 388620 h 798144"/>
              <a:gd name="connsiteX6" fmla="*/ 1233678 w 6835140"/>
              <a:gd name="connsiteY6" fmla="*/ 395478 h 798144"/>
              <a:gd name="connsiteX7" fmla="*/ 1273301 w 6835140"/>
              <a:gd name="connsiteY7" fmla="*/ 400811 h 798144"/>
              <a:gd name="connsiteX8" fmla="*/ 2372106 w 6835140"/>
              <a:gd name="connsiteY8" fmla="*/ 227076 h 798144"/>
              <a:gd name="connsiteX9" fmla="*/ 2403348 w 6835140"/>
              <a:gd name="connsiteY9" fmla="*/ 224790 h 798144"/>
              <a:gd name="connsiteX10" fmla="*/ 2433828 w 6835140"/>
              <a:gd name="connsiteY10" fmla="*/ 224028 h 798144"/>
              <a:gd name="connsiteX11" fmla="*/ 2462784 w 6835140"/>
              <a:gd name="connsiteY11" fmla="*/ 224790 h 798144"/>
              <a:gd name="connsiteX12" fmla="*/ 2982468 w 6835140"/>
              <a:gd name="connsiteY12" fmla="*/ 593597 h 798144"/>
              <a:gd name="connsiteX13" fmla="*/ 2989326 w 6835140"/>
              <a:gd name="connsiteY13" fmla="*/ 592073 h 798144"/>
              <a:gd name="connsiteX14" fmla="*/ 2996946 w 6835140"/>
              <a:gd name="connsiteY14" fmla="*/ 589788 h 798144"/>
              <a:gd name="connsiteX15" fmla="*/ 3004565 w 6835140"/>
              <a:gd name="connsiteY15" fmla="*/ 588264 h 798144"/>
              <a:gd name="connsiteX16" fmla="*/ 3011424 w 6835140"/>
              <a:gd name="connsiteY16" fmla="*/ 585215 h 798144"/>
              <a:gd name="connsiteX17" fmla="*/ 3019044 w 6835140"/>
              <a:gd name="connsiteY17" fmla="*/ 582167 h 798144"/>
              <a:gd name="connsiteX18" fmla="*/ 3379470 w 6835140"/>
              <a:gd name="connsiteY18" fmla="*/ 318515 h 798144"/>
              <a:gd name="connsiteX19" fmla="*/ 3408426 w 6835140"/>
              <a:gd name="connsiteY19" fmla="*/ 303276 h 798144"/>
              <a:gd name="connsiteX20" fmla="*/ 3982212 w 6835140"/>
              <a:gd name="connsiteY20" fmla="*/ 279653 h 798144"/>
              <a:gd name="connsiteX21" fmla="*/ 4037838 w 6835140"/>
              <a:gd name="connsiteY21" fmla="*/ 293370 h 798144"/>
              <a:gd name="connsiteX22" fmla="*/ 4095750 w 6835140"/>
              <a:gd name="connsiteY22" fmla="*/ 308609 h 798144"/>
              <a:gd name="connsiteX23" fmla="*/ 4154424 w 6835140"/>
              <a:gd name="connsiteY23" fmla="*/ 326135 h 798144"/>
              <a:gd name="connsiteX24" fmla="*/ 4214622 w 6835140"/>
              <a:gd name="connsiteY24" fmla="*/ 344423 h 798144"/>
              <a:gd name="connsiteX25" fmla="*/ 4277106 w 6835140"/>
              <a:gd name="connsiteY25" fmla="*/ 363473 h 798144"/>
              <a:gd name="connsiteX26" fmla="*/ 5058918 w 6835140"/>
              <a:gd name="connsiteY26" fmla="*/ 617982 h 798144"/>
              <a:gd name="connsiteX27" fmla="*/ 5122926 w 6835140"/>
              <a:gd name="connsiteY27" fmla="*/ 636270 h 798144"/>
              <a:gd name="connsiteX28" fmla="*/ 5185410 w 6835140"/>
              <a:gd name="connsiteY28" fmla="*/ 653034 h 798144"/>
              <a:gd name="connsiteX29" fmla="*/ 5718048 w 6835140"/>
              <a:gd name="connsiteY29" fmla="*/ 717041 h 798144"/>
              <a:gd name="connsiteX30" fmla="*/ 5764530 w 6835140"/>
              <a:gd name="connsiteY30" fmla="*/ 710946 h 798144"/>
              <a:gd name="connsiteX31" fmla="*/ 5810250 w 6835140"/>
              <a:gd name="connsiteY31" fmla="*/ 703326 h 798144"/>
              <a:gd name="connsiteX32" fmla="*/ 5855207 w 6835140"/>
              <a:gd name="connsiteY32" fmla="*/ 693420 h 798144"/>
              <a:gd name="connsiteX33" fmla="*/ 6713219 w 6835140"/>
              <a:gd name="connsiteY33" fmla="*/ 265176 h 798144"/>
              <a:gd name="connsiteX34" fmla="*/ 6737604 w 6835140"/>
              <a:gd name="connsiteY34" fmla="*/ 250697 h 798144"/>
              <a:gd name="connsiteX35" fmla="*/ 6761226 w 6835140"/>
              <a:gd name="connsiteY35" fmla="*/ 238505 h 798144"/>
              <a:gd name="connsiteX36" fmla="*/ 6782562 w 6835140"/>
              <a:gd name="connsiteY36" fmla="*/ 227076 h 798144"/>
              <a:gd name="connsiteX37" fmla="*/ 6803136 w 6835140"/>
              <a:gd name="connsiteY37" fmla="*/ 217932 h 798144"/>
              <a:gd name="connsiteX38" fmla="*/ 6835140 w 6835140"/>
              <a:gd name="connsiteY38" fmla="*/ 287273 h 798144"/>
              <a:gd name="connsiteX39" fmla="*/ 6817614 w 6835140"/>
              <a:gd name="connsiteY39" fmla="*/ 294894 h 798144"/>
              <a:gd name="connsiteX40" fmla="*/ 6797802 w 6835140"/>
              <a:gd name="connsiteY40" fmla="*/ 304800 h 798144"/>
              <a:gd name="connsiteX41" fmla="*/ 6775704 w 6835140"/>
              <a:gd name="connsiteY41" fmla="*/ 316991 h 798144"/>
              <a:gd name="connsiteX42" fmla="*/ 6752843 w 6835140"/>
              <a:gd name="connsiteY42" fmla="*/ 330708 h 798144"/>
              <a:gd name="connsiteX43" fmla="*/ 5919216 w 6835140"/>
              <a:gd name="connsiteY43" fmla="*/ 755903 h 798144"/>
              <a:gd name="connsiteX44" fmla="*/ 5871210 w 6835140"/>
              <a:gd name="connsiteY44" fmla="*/ 768096 h 798144"/>
              <a:gd name="connsiteX45" fmla="*/ 5823204 w 6835140"/>
              <a:gd name="connsiteY45" fmla="*/ 778002 h 798144"/>
              <a:gd name="connsiteX46" fmla="*/ 5773674 w 6835140"/>
              <a:gd name="connsiteY46" fmla="*/ 786384 h 798144"/>
              <a:gd name="connsiteX47" fmla="*/ 5289042 w 6835140"/>
              <a:gd name="connsiteY47" fmla="*/ 756665 h 798144"/>
              <a:gd name="connsiteX48" fmla="*/ 5228082 w 6835140"/>
              <a:gd name="connsiteY48" fmla="*/ 742188 h 798144"/>
              <a:gd name="connsiteX49" fmla="*/ 5165598 w 6835140"/>
              <a:gd name="connsiteY49" fmla="*/ 726947 h 798144"/>
              <a:gd name="connsiteX50" fmla="*/ 4315968 w 6835140"/>
              <a:gd name="connsiteY50" fmla="*/ 456438 h 798144"/>
              <a:gd name="connsiteX51" fmla="*/ 4254246 w 6835140"/>
              <a:gd name="connsiteY51" fmla="*/ 435864 h 798144"/>
              <a:gd name="connsiteX52" fmla="*/ 4193286 w 6835140"/>
              <a:gd name="connsiteY52" fmla="*/ 416814 h 798144"/>
              <a:gd name="connsiteX53" fmla="*/ 4133850 w 6835140"/>
              <a:gd name="connsiteY53" fmla="*/ 399288 h 798144"/>
              <a:gd name="connsiteX54" fmla="*/ 4075938 w 6835140"/>
              <a:gd name="connsiteY54" fmla="*/ 382523 h 798144"/>
              <a:gd name="connsiteX55" fmla="*/ 4019550 w 6835140"/>
              <a:gd name="connsiteY55" fmla="*/ 367284 h 798144"/>
              <a:gd name="connsiteX56" fmla="*/ 3469386 w 6835140"/>
              <a:gd name="connsiteY56" fmla="*/ 359664 h 798144"/>
              <a:gd name="connsiteX57" fmla="*/ 3455670 w 6835140"/>
              <a:gd name="connsiteY57" fmla="*/ 365759 h 798144"/>
              <a:gd name="connsiteX58" fmla="*/ 3442715 w 6835140"/>
              <a:gd name="connsiteY58" fmla="*/ 371856 h 798144"/>
              <a:gd name="connsiteX59" fmla="*/ 3057906 w 6835140"/>
              <a:gd name="connsiteY59" fmla="*/ 648462 h 798144"/>
              <a:gd name="connsiteX60" fmla="*/ 3047238 w 6835140"/>
              <a:gd name="connsiteY60" fmla="*/ 653034 h 798144"/>
              <a:gd name="connsiteX61" fmla="*/ 3025902 w 6835140"/>
              <a:gd name="connsiteY61" fmla="*/ 660653 h 798144"/>
              <a:gd name="connsiteX62" fmla="*/ 3014471 w 6835140"/>
              <a:gd name="connsiteY62" fmla="*/ 664464 h 798144"/>
              <a:gd name="connsiteX63" fmla="*/ 3003803 w 6835140"/>
              <a:gd name="connsiteY63" fmla="*/ 666750 h 798144"/>
              <a:gd name="connsiteX64" fmla="*/ 2485644 w 6835140"/>
              <a:gd name="connsiteY64" fmla="*/ 303276 h 798144"/>
              <a:gd name="connsiteX65" fmla="*/ 2461259 w 6835140"/>
              <a:gd name="connsiteY65" fmla="*/ 300990 h 798144"/>
              <a:gd name="connsiteX66" fmla="*/ 2435352 w 6835140"/>
              <a:gd name="connsiteY66" fmla="*/ 300228 h 798144"/>
              <a:gd name="connsiteX67" fmla="*/ 2408682 w 6835140"/>
              <a:gd name="connsiteY67" fmla="*/ 300990 h 798144"/>
              <a:gd name="connsiteX68" fmla="*/ 2379726 w 6835140"/>
              <a:gd name="connsiteY68" fmla="*/ 303276 h 798144"/>
              <a:gd name="connsiteX69" fmla="*/ 1959101 w 6835140"/>
              <a:gd name="connsiteY69" fmla="*/ 393191 h 798144"/>
              <a:gd name="connsiteX70" fmla="*/ 1879092 w 6835140"/>
              <a:gd name="connsiteY70" fmla="*/ 413003 h 798144"/>
              <a:gd name="connsiteX71" fmla="*/ 1798320 w 6835140"/>
              <a:gd name="connsiteY71" fmla="*/ 432053 h 798144"/>
              <a:gd name="connsiteX72" fmla="*/ 1343406 w 6835140"/>
              <a:gd name="connsiteY72" fmla="*/ 483870 h 798144"/>
              <a:gd name="connsiteX73" fmla="*/ 1303020 w 6835140"/>
              <a:gd name="connsiteY73" fmla="*/ 480822 h 798144"/>
              <a:gd name="connsiteX74" fmla="*/ 1262634 w 6835140"/>
              <a:gd name="connsiteY74" fmla="*/ 476250 h 798144"/>
              <a:gd name="connsiteX75" fmla="*/ 1220724 w 6835140"/>
              <a:gd name="connsiteY75" fmla="*/ 470153 h 798144"/>
              <a:gd name="connsiteX76" fmla="*/ 99822 w 6835140"/>
              <a:gd name="connsiteY76" fmla="*/ 107441 h 798144"/>
              <a:gd name="connsiteX77" fmla="*/ 70866 w 6835140"/>
              <a:gd name="connsiteY77" fmla="*/ 97535 h 798144"/>
              <a:gd name="connsiteX78" fmla="*/ 44958 w 6835140"/>
              <a:gd name="connsiteY78" fmla="*/ 87629 h 798144"/>
              <a:gd name="connsiteX79" fmla="*/ 22097 w 6835140"/>
              <a:gd name="connsiteY79" fmla="*/ 80009 h 798144"/>
              <a:gd name="connsiteX80" fmla="*/ 0 w 6835140"/>
              <a:gd name="connsiteY80" fmla="*/ 72390 h 798144"/>
              <a:gd name="connsiteX81" fmla="*/ 23622 w 6835140"/>
              <a:gd name="connsiteY81" fmla="*/ 0 h 7981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Lst>
            <a:rect l="l" t="t" r="r" b="b"/>
            <a:pathLst>
              <a:path w="6835140" h="798144">
                <a:moveTo>
                  <a:pt x="23622" y="0"/>
                </a:moveTo>
                <a:lnTo>
                  <a:pt x="45719" y="7620"/>
                </a:lnTo>
                <a:lnTo>
                  <a:pt x="70104" y="16002"/>
                </a:lnTo>
                <a:lnTo>
                  <a:pt x="96774" y="25146"/>
                </a:lnTo>
                <a:lnTo>
                  <a:pt x="125730" y="35814"/>
                </a:lnTo>
                <a:cubicBezTo>
                  <a:pt x="475830" y="168275"/>
                  <a:pt x="823887" y="315595"/>
                  <a:pt x="1192529" y="388620"/>
                </a:cubicBezTo>
                <a:lnTo>
                  <a:pt x="1233678" y="395478"/>
                </a:lnTo>
                <a:lnTo>
                  <a:pt x="1273301" y="400811"/>
                </a:lnTo>
                <a:cubicBezTo>
                  <a:pt x="1646593" y="447154"/>
                  <a:pt x="2010664" y="268897"/>
                  <a:pt x="2372106" y="227076"/>
                </a:cubicBezTo>
                <a:lnTo>
                  <a:pt x="2403348" y="224790"/>
                </a:lnTo>
                <a:lnTo>
                  <a:pt x="2433828" y="224028"/>
                </a:lnTo>
                <a:lnTo>
                  <a:pt x="2462784" y="224790"/>
                </a:lnTo>
                <a:cubicBezTo>
                  <a:pt x="2799537" y="239928"/>
                  <a:pt x="2776817" y="625259"/>
                  <a:pt x="2982468" y="593597"/>
                </a:cubicBezTo>
                <a:lnTo>
                  <a:pt x="2989326" y="592073"/>
                </a:lnTo>
                <a:lnTo>
                  <a:pt x="2996946" y="589788"/>
                </a:lnTo>
                <a:lnTo>
                  <a:pt x="3004565" y="588264"/>
                </a:lnTo>
                <a:lnTo>
                  <a:pt x="3011424" y="585215"/>
                </a:lnTo>
                <a:lnTo>
                  <a:pt x="3019044" y="582167"/>
                </a:lnTo>
                <a:cubicBezTo>
                  <a:pt x="3152495" y="514515"/>
                  <a:pt x="3243173" y="383501"/>
                  <a:pt x="3379470" y="318515"/>
                </a:cubicBezTo>
                <a:lnTo>
                  <a:pt x="3408426" y="303276"/>
                </a:lnTo>
                <a:cubicBezTo>
                  <a:pt x="3600793" y="212534"/>
                  <a:pt x="3778034" y="229692"/>
                  <a:pt x="3982212" y="279653"/>
                </a:cubicBezTo>
                <a:lnTo>
                  <a:pt x="4037838" y="293370"/>
                </a:lnTo>
                <a:lnTo>
                  <a:pt x="4095750" y="308609"/>
                </a:lnTo>
                <a:lnTo>
                  <a:pt x="4154424" y="326135"/>
                </a:lnTo>
                <a:lnTo>
                  <a:pt x="4214622" y="344423"/>
                </a:lnTo>
                <a:lnTo>
                  <a:pt x="4277106" y="363473"/>
                </a:lnTo>
                <a:cubicBezTo>
                  <a:pt x="4538193" y="446176"/>
                  <a:pt x="4795837" y="541731"/>
                  <a:pt x="5058918" y="617982"/>
                </a:cubicBezTo>
                <a:lnTo>
                  <a:pt x="5122926" y="636270"/>
                </a:lnTo>
                <a:lnTo>
                  <a:pt x="5185410" y="653034"/>
                </a:lnTo>
                <a:cubicBezTo>
                  <a:pt x="5355907" y="696010"/>
                  <a:pt x="5541403" y="737196"/>
                  <a:pt x="5718048" y="717041"/>
                </a:cubicBezTo>
                <a:lnTo>
                  <a:pt x="5764530" y="710946"/>
                </a:lnTo>
                <a:lnTo>
                  <a:pt x="5810250" y="703326"/>
                </a:lnTo>
                <a:lnTo>
                  <a:pt x="5855207" y="693420"/>
                </a:lnTo>
                <a:cubicBezTo>
                  <a:pt x="6175324" y="617575"/>
                  <a:pt x="6438379" y="434149"/>
                  <a:pt x="6713219" y="265176"/>
                </a:cubicBezTo>
                <a:lnTo>
                  <a:pt x="6737604" y="250697"/>
                </a:lnTo>
                <a:lnTo>
                  <a:pt x="6761226" y="238505"/>
                </a:lnTo>
                <a:lnTo>
                  <a:pt x="6782562" y="227076"/>
                </a:lnTo>
                <a:lnTo>
                  <a:pt x="6803136" y="217932"/>
                </a:lnTo>
                <a:lnTo>
                  <a:pt x="6835140" y="287273"/>
                </a:lnTo>
                <a:lnTo>
                  <a:pt x="6817614" y="294894"/>
                </a:lnTo>
                <a:lnTo>
                  <a:pt x="6797802" y="304800"/>
                </a:lnTo>
                <a:lnTo>
                  <a:pt x="6775704" y="316991"/>
                </a:lnTo>
                <a:lnTo>
                  <a:pt x="6752843" y="330708"/>
                </a:lnTo>
                <a:cubicBezTo>
                  <a:pt x="6482016" y="497128"/>
                  <a:pt x="6231737" y="670077"/>
                  <a:pt x="5919216" y="755903"/>
                </a:cubicBezTo>
                <a:lnTo>
                  <a:pt x="5871210" y="768096"/>
                </a:lnTo>
                <a:lnTo>
                  <a:pt x="5823204" y="778002"/>
                </a:lnTo>
                <a:lnTo>
                  <a:pt x="5773674" y="786384"/>
                </a:lnTo>
                <a:cubicBezTo>
                  <a:pt x="5605196" y="813358"/>
                  <a:pt x="5454243" y="791972"/>
                  <a:pt x="5289042" y="756665"/>
                </a:cubicBezTo>
                <a:lnTo>
                  <a:pt x="5228082" y="742188"/>
                </a:lnTo>
                <a:lnTo>
                  <a:pt x="5165598" y="726947"/>
                </a:lnTo>
                <a:cubicBezTo>
                  <a:pt x="4878032" y="650963"/>
                  <a:pt x="4598797" y="547725"/>
                  <a:pt x="4315968" y="456438"/>
                </a:cubicBezTo>
                <a:lnTo>
                  <a:pt x="4254246" y="435864"/>
                </a:lnTo>
                <a:lnTo>
                  <a:pt x="4193286" y="416814"/>
                </a:lnTo>
                <a:lnTo>
                  <a:pt x="4133850" y="399288"/>
                </a:lnTo>
                <a:lnTo>
                  <a:pt x="4075938" y="382523"/>
                </a:lnTo>
                <a:lnTo>
                  <a:pt x="4019550" y="367284"/>
                </a:lnTo>
                <a:cubicBezTo>
                  <a:pt x="3829291" y="319430"/>
                  <a:pt x="3654704" y="282028"/>
                  <a:pt x="3469386" y="359664"/>
                </a:cubicBezTo>
                <a:lnTo>
                  <a:pt x="3455670" y="365759"/>
                </a:lnTo>
                <a:lnTo>
                  <a:pt x="3442715" y="371856"/>
                </a:lnTo>
                <a:cubicBezTo>
                  <a:pt x="3290976" y="439140"/>
                  <a:pt x="3195167" y="578472"/>
                  <a:pt x="3057906" y="648462"/>
                </a:cubicBezTo>
                <a:lnTo>
                  <a:pt x="3047238" y="653034"/>
                </a:lnTo>
                <a:lnTo>
                  <a:pt x="3025902" y="660653"/>
                </a:lnTo>
                <a:lnTo>
                  <a:pt x="3014471" y="664464"/>
                </a:lnTo>
                <a:lnTo>
                  <a:pt x="3003803" y="666750"/>
                </a:lnTo>
                <a:cubicBezTo>
                  <a:pt x="2722930" y="714679"/>
                  <a:pt x="2745676" y="328523"/>
                  <a:pt x="2485644" y="303276"/>
                </a:cubicBezTo>
                <a:lnTo>
                  <a:pt x="2461259" y="300990"/>
                </a:lnTo>
                <a:lnTo>
                  <a:pt x="2435352" y="300228"/>
                </a:lnTo>
                <a:lnTo>
                  <a:pt x="2408682" y="300990"/>
                </a:lnTo>
                <a:lnTo>
                  <a:pt x="2379726" y="303276"/>
                </a:lnTo>
                <a:cubicBezTo>
                  <a:pt x="2240140" y="315988"/>
                  <a:pt x="2094547" y="360362"/>
                  <a:pt x="1959101" y="393191"/>
                </a:cubicBezTo>
                <a:lnTo>
                  <a:pt x="1879092" y="413003"/>
                </a:lnTo>
                <a:lnTo>
                  <a:pt x="1798320" y="432053"/>
                </a:lnTo>
                <a:cubicBezTo>
                  <a:pt x="1648358" y="465582"/>
                  <a:pt x="1497622" y="490702"/>
                  <a:pt x="1343406" y="483870"/>
                </a:cubicBezTo>
                <a:lnTo>
                  <a:pt x="1303020" y="480822"/>
                </a:lnTo>
                <a:lnTo>
                  <a:pt x="1262634" y="476250"/>
                </a:lnTo>
                <a:lnTo>
                  <a:pt x="1220724" y="470153"/>
                </a:lnTo>
                <a:cubicBezTo>
                  <a:pt x="840371" y="405104"/>
                  <a:pt x="461060" y="244068"/>
                  <a:pt x="99822" y="107441"/>
                </a:cubicBezTo>
                <a:lnTo>
                  <a:pt x="70866" y="97535"/>
                </a:lnTo>
                <a:lnTo>
                  <a:pt x="44958" y="87629"/>
                </a:lnTo>
                <a:lnTo>
                  <a:pt x="22097" y="80009"/>
                </a:lnTo>
                <a:lnTo>
                  <a:pt x="0" y="72390"/>
                </a:lnTo>
                <a:lnTo>
                  <a:pt x="23622" y="0"/>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4049407" y="1895637"/>
            <a:ext cx="968502" cy="439003"/>
          </a:xfrm>
          <a:custGeom>
            <a:avLst/>
            <a:gdLst>
              <a:gd name="connsiteX0" fmla="*/ 55625 w 968502"/>
              <a:gd name="connsiteY0" fmla="*/ 34381 h 439003"/>
              <a:gd name="connsiteX1" fmla="*/ 116585 w 968502"/>
              <a:gd name="connsiteY1" fmla="*/ 67909 h 439003"/>
              <a:gd name="connsiteX2" fmla="*/ 146303 w 968502"/>
              <a:gd name="connsiteY2" fmla="*/ 84673 h 439003"/>
              <a:gd name="connsiteX3" fmla="*/ 176021 w 968502"/>
              <a:gd name="connsiteY3" fmla="*/ 100675 h 439003"/>
              <a:gd name="connsiteX4" fmla="*/ 463295 w 968502"/>
              <a:gd name="connsiteY4" fmla="*/ 205069 h 439003"/>
              <a:gd name="connsiteX5" fmla="*/ 473963 w 968502"/>
              <a:gd name="connsiteY5" fmla="*/ 205069 h 439003"/>
              <a:gd name="connsiteX6" fmla="*/ 625601 w 968502"/>
              <a:gd name="connsiteY6" fmla="*/ 55717 h 439003"/>
              <a:gd name="connsiteX7" fmla="*/ 633983 w 968502"/>
              <a:gd name="connsiteY7" fmla="*/ 46573 h 439003"/>
              <a:gd name="connsiteX8" fmla="*/ 652271 w 968502"/>
              <a:gd name="connsiteY8" fmla="*/ 29809 h 439003"/>
              <a:gd name="connsiteX9" fmla="*/ 966215 w 968502"/>
              <a:gd name="connsiteY9" fmla="*/ 385663 h 439003"/>
              <a:gd name="connsiteX10" fmla="*/ 967739 w 968502"/>
              <a:gd name="connsiteY10" fmla="*/ 387949 h 439003"/>
              <a:gd name="connsiteX11" fmla="*/ 968501 w 968502"/>
              <a:gd name="connsiteY11" fmla="*/ 389473 h 439003"/>
              <a:gd name="connsiteX12" fmla="*/ 865632 w 968502"/>
              <a:gd name="connsiteY12" fmla="*/ 439003 h 439003"/>
              <a:gd name="connsiteX13" fmla="*/ 863345 w 968502"/>
              <a:gd name="connsiteY13" fmla="*/ 434431 h 439003"/>
              <a:gd name="connsiteX14" fmla="*/ 861059 w 968502"/>
              <a:gd name="connsiteY14" fmla="*/ 430621 h 439003"/>
              <a:gd name="connsiteX15" fmla="*/ 803147 w 968502"/>
              <a:gd name="connsiteY15" fmla="*/ 272887 h 439003"/>
              <a:gd name="connsiteX16" fmla="*/ 791717 w 968502"/>
              <a:gd name="connsiteY16" fmla="*/ 244693 h 439003"/>
              <a:gd name="connsiteX17" fmla="*/ 780288 w 968502"/>
              <a:gd name="connsiteY17" fmla="*/ 217261 h 439003"/>
              <a:gd name="connsiteX18" fmla="*/ 721613 w 968502"/>
              <a:gd name="connsiteY18" fmla="*/ 114391 h 439003"/>
              <a:gd name="connsiteX19" fmla="*/ 720089 w 968502"/>
              <a:gd name="connsiteY19" fmla="*/ 112867 h 439003"/>
              <a:gd name="connsiteX20" fmla="*/ 723138 w 968502"/>
              <a:gd name="connsiteY20" fmla="*/ 113629 h 439003"/>
              <a:gd name="connsiteX21" fmla="*/ 732282 w 968502"/>
              <a:gd name="connsiteY21" fmla="*/ 113629 h 439003"/>
              <a:gd name="connsiteX22" fmla="*/ 733044 w 968502"/>
              <a:gd name="connsiteY22" fmla="*/ 112867 h 439003"/>
              <a:gd name="connsiteX23" fmla="*/ 734567 w 968502"/>
              <a:gd name="connsiteY23" fmla="*/ 112105 h 439003"/>
              <a:gd name="connsiteX24" fmla="*/ 735329 w 968502"/>
              <a:gd name="connsiteY24" fmla="*/ 111343 h 439003"/>
              <a:gd name="connsiteX25" fmla="*/ 730757 w 968502"/>
              <a:gd name="connsiteY25" fmla="*/ 113629 h 439003"/>
              <a:gd name="connsiteX26" fmla="*/ 498347 w 968502"/>
              <a:gd name="connsiteY26" fmla="*/ 316321 h 439003"/>
              <a:gd name="connsiteX27" fmla="*/ 490727 w 968502"/>
              <a:gd name="connsiteY27" fmla="*/ 317845 h 439003"/>
              <a:gd name="connsiteX28" fmla="*/ 481583 w 968502"/>
              <a:gd name="connsiteY28" fmla="*/ 318607 h 439003"/>
              <a:gd name="connsiteX29" fmla="*/ 91439 w 968502"/>
              <a:gd name="connsiteY29" fmla="*/ 184495 h 439003"/>
              <a:gd name="connsiteX30" fmla="*/ 0 w 968502"/>
              <a:gd name="connsiteY30" fmla="*/ 134203 h 439003"/>
              <a:gd name="connsiteX31" fmla="*/ 55625 w 968502"/>
              <a:gd name="connsiteY31" fmla="*/ 34381 h 4390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968502" h="439003">
                <a:moveTo>
                  <a:pt x="55625" y="34381"/>
                </a:moveTo>
                <a:lnTo>
                  <a:pt x="116585" y="67909"/>
                </a:lnTo>
                <a:lnTo>
                  <a:pt x="146303" y="84673"/>
                </a:lnTo>
                <a:lnTo>
                  <a:pt x="176021" y="100675"/>
                </a:lnTo>
                <a:cubicBezTo>
                  <a:pt x="256616" y="141848"/>
                  <a:pt x="369137" y="203278"/>
                  <a:pt x="463295" y="205069"/>
                </a:cubicBezTo>
                <a:lnTo>
                  <a:pt x="473963" y="205069"/>
                </a:lnTo>
                <a:cubicBezTo>
                  <a:pt x="530174" y="193207"/>
                  <a:pt x="585965" y="94198"/>
                  <a:pt x="625601" y="55717"/>
                </a:cubicBezTo>
                <a:lnTo>
                  <a:pt x="633983" y="46573"/>
                </a:lnTo>
                <a:lnTo>
                  <a:pt x="652271" y="29809"/>
                </a:lnTo>
                <a:cubicBezTo>
                  <a:pt x="834047" y="-112278"/>
                  <a:pt x="917384" y="280697"/>
                  <a:pt x="966215" y="385663"/>
                </a:cubicBezTo>
                <a:lnTo>
                  <a:pt x="967739" y="387949"/>
                </a:lnTo>
                <a:lnTo>
                  <a:pt x="968501" y="389473"/>
                </a:lnTo>
                <a:lnTo>
                  <a:pt x="865632" y="439003"/>
                </a:lnTo>
                <a:lnTo>
                  <a:pt x="863345" y="434431"/>
                </a:lnTo>
                <a:lnTo>
                  <a:pt x="861059" y="430621"/>
                </a:lnTo>
                <a:cubicBezTo>
                  <a:pt x="840180" y="378398"/>
                  <a:pt x="822807" y="325490"/>
                  <a:pt x="803147" y="272887"/>
                </a:cubicBezTo>
                <a:lnTo>
                  <a:pt x="791717" y="244693"/>
                </a:lnTo>
                <a:lnTo>
                  <a:pt x="780288" y="217261"/>
                </a:lnTo>
                <a:cubicBezTo>
                  <a:pt x="767295" y="186806"/>
                  <a:pt x="745401" y="137987"/>
                  <a:pt x="721613" y="114391"/>
                </a:cubicBezTo>
                <a:lnTo>
                  <a:pt x="720089" y="112867"/>
                </a:lnTo>
                <a:lnTo>
                  <a:pt x="723138" y="113629"/>
                </a:lnTo>
                <a:lnTo>
                  <a:pt x="732282" y="113629"/>
                </a:lnTo>
                <a:lnTo>
                  <a:pt x="733044" y="112867"/>
                </a:lnTo>
                <a:lnTo>
                  <a:pt x="734567" y="112105"/>
                </a:lnTo>
                <a:lnTo>
                  <a:pt x="735329" y="111343"/>
                </a:lnTo>
                <a:lnTo>
                  <a:pt x="730757" y="113629"/>
                </a:lnTo>
                <a:cubicBezTo>
                  <a:pt x="654634" y="180215"/>
                  <a:pt x="613092" y="290019"/>
                  <a:pt x="498347" y="316321"/>
                </a:cubicBezTo>
                <a:lnTo>
                  <a:pt x="490727" y="317845"/>
                </a:lnTo>
                <a:lnTo>
                  <a:pt x="481583" y="318607"/>
                </a:lnTo>
                <a:cubicBezTo>
                  <a:pt x="355930" y="328157"/>
                  <a:pt x="196634" y="241213"/>
                  <a:pt x="91439" y="184495"/>
                </a:cubicBezTo>
                <a:lnTo>
                  <a:pt x="0" y="134203"/>
                </a:lnTo>
                <a:lnTo>
                  <a:pt x="55625" y="34381"/>
                </a:lnTo>
              </a:path>
            </a:pathLst>
          </a:custGeom>
          <a:solidFill>
            <a:srgbClr val="FF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854200" y="2730500"/>
            <a:ext cx="5562600" cy="990600"/>
          </a:xfrm>
          <a:prstGeom prst="rect">
            <a:avLst/>
          </a:prstGeom>
          <a:noFill/>
        </p:spPr>
      </p:pic>
      <p:pic>
        <p:nvPicPr>
          <p:cNvPr id="22" name="Picture 3"/>
          <p:cNvPicPr>
            <a:picLocks noChangeAspect="1" noChangeArrowheads="1"/>
          </p:cNvPicPr>
          <p:nvPr/>
        </p:nvPicPr>
        <p:blipFill>
          <a:blip r:embed="rId3"/>
          <a:srcRect/>
          <a:stretch>
            <a:fillRect/>
          </a:stretch>
        </p:blipFill>
        <p:spPr bwMode="auto">
          <a:xfrm>
            <a:off x="3035300" y="4051300"/>
            <a:ext cx="3098800" cy="558800"/>
          </a:xfrm>
          <a:prstGeom prst="rect">
            <a:avLst/>
          </a:prstGeom>
          <a:noFill/>
        </p:spPr>
      </p:pic>
      <p:sp>
        <p:nvSpPr>
          <p:cNvPr id="2" name="TextBox 1"/>
          <p:cNvSpPr txBox="1"/>
          <p:nvPr/>
        </p:nvSpPr>
        <p:spPr>
          <a:xfrm>
            <a:off x="1816100" y="2768600"/>
            <a:ext cx="5499100" cy="901700"/>
          </a:xfrm>
          <a:prstGeom prst="rect">
            <a:avLst/>
          </a:prstGeom>
          <a:noFill/>
        </p:spPr>
        <p:txBody>
          <a:bodyPr wrap="none" lIns="0" tIns="0" rIns="0" rtlCol="0">
            <a:spAutoFit/>
          </a:bodyPr>
          <a:lstStyle/>
          <a:p>
            <a:pPr>
              <a:lnSpc>
                <a:spcPts val="7100"/>
              </a:lnSpc>
              <a:tabLst/>
            </a:pPr>
            <a:r>
              <a:rPr lang="en-US" altLang="zh-CN" sz="7200" dirty="0">
                <a:solidFill>
                  <a:srgbClr val="FF0000"/>
                </a:solidFill>
                <a:latin typeface="æ°å®ä½" pitchFamily="18" charset="0"/>
                <a:cs typeface="æ°å®ä½" pitchFamily="18" charset="0"/>
              </a:rPr>
              <a:t>高级软件工程</a:t>
            </a:r>
          </a:p>
        </p:txBody>
      </p:sp>
      <p:sp>
        <p:nvSpPr>
          <p:cNvPr id="24" name="TextBox 1"/>
          <p:cNvSpPr txBox="1"/>
          <p:nvPr/>
        </p:nvSpPr>
        <p:spPr>
          <a:xfrm>
            <a:off x="2514600" y="4101897"/>
            <a:ext cx="3590727" cy="546303"/>
          </a:xfrm>
          <a:prstGeom prst="rect">
            <a:avLst/>
          </a:prstGeom>
          <a:noFill/>
        </p:spPr>
        <p:txBody>
          <a:bodyPr wrap="none" lIns="0" tIns="0" rIns="0" rtlCol="0">
            <a:spAutoFit/>
          </a:bodyPr>
          <a:lstStyle/>
          <a:p>
            <a:pPr>
              <a:lnSpc>
                <a:spcPts val="3900"/>
              </a:lnSpc>
              <a:tabLst/>
            </a:pPr>
            <a:r>
              <a:rPr lang="en-US" altLang="zh-CN" sz="4002" dirty="0">
                <a:solidFill>
                  <a:srgbClr val="000000"/>
                </a:solidFill>
                <a:latin typeface="SimHei" pitchFamily="18" charset="0"/>
                <a:cs typeface="SimHei" pitchFamily="18" charset="0"/>
              </a:rPr>
              <a:t>3</a:t>
            </a:r>
            <a:r>
              <a:rPr lang="zh-CN" altLang="en-US" sz="4002" dirty="0">
                <a:solidFill>
                  <a:srgbClr val="000000"/>
                </a:solidFill>
                <a:latin typeface="SimHei" pitchFamily="18" charset="0"/>
                <a:cs typeface="SimHei" pitchFamily="18" charset="0"/>
              </a:rPr>
              <a:t> </a:t>
            </a:r>
            <a:r>
              <a:rPr lang="en-US" altLang="zh-CN" sz="4002" dirty="0" err="1">
                <a:solidFill>
                  <a:srgbClr val="000000"/>
                </a:solidFill>
                <a:latin typeface="SimHei" pitchFamily="18" charset="0"/>
                <a:cs typeface="SimHei" pitchFamily="18" charset="0"/>
              </a:rPr>
              <a:t>软件体系结构</a:t>
            </a:r>
            <a:endParaRPr lang="en-US" altLang="zh-CN" sz="4002" dirty="0">
              <a:solidFill>
                <a:srgbClr val="000000"/>
              </a:solidFill>
              <a:latin typeface="SimHei" pitchFamily="18" charset="0"/>
              <a:cs typeface="SimHei" pitchFamily="18" charset="0"/>
            </a:endParaRPr>
          </a:p>
        </p:txBody>
      </p:sp>
      <p:sp>
        <p:nvSpPr>
          <p:cNvPr id="25" name="TextBox 1"/>
          <p:cNvSpPr txBox="1"/>
          <p:nvPr/>
        </p:nvSpPr>
        <p:spPr>
          <a:xfrm>
            <a:off x="1752600" y="5803900"/>
            <a:ext cx="3052118" cy="473206"/>
          </a:xfrm>
          <a:prstGeom prst="rect">
            <a:avLst/>
          </a:prstGeom>
          <a:noFill/>
        </p:spPr>
        <p:txBody>
          <a:bodyPr wrap="none" lIns="0" tIns="0" rIns="0" rtlCol="0">
            <a:spAutoFit/>
          </a:bodyPr>
          <a:lstStyle/>
          <a:p>
            <a:pPr>
              <a:lnSpc>
                <a:spcPts val="3600"/>
              </a:lnSpc>
              <a:tabLst/>
            </a:pPr>
            <a:r>
              <a:rPr lang="zh-CN" altLang="en-US" sz="2802" dirty="0">
                <a:solidFill>
                  <a:srgbClr val="000000"/>
                </a:solidFill>
                <a:latin typeface="Microsoft YaHei" pitchFamily="18" charset="0"/>
                <a:cs typeface="Microsoft YaHei" pitchFamily="18" charset="0"/>
              </a:rPr>
              <a:t>计算机学院</a:t>
            </a:r>
            <a:r>
              <a:rPr lang="en-US" altLang="zh-CN" sz="2802" dirty="0">
                <a:latin typeface="Times New Roman" pitchFamily="18" charset="0"/>
                <a:cs typeface="Times New Roman" pitchFamily="18" charset="0"/>
              </a:rPr>
              <a:t>  </a:t>
            </a:r>
            <a:r>
              <a:rPr lang="zh-CN" altLang="en-US" sz="2802" dirty="0">
                <a:solidFill>
                  <a:srgbClr val="000000"/>
                </a:solidFill>
                <a:latin typeface="Microsoft YaHei" pitchFamily="18" charset="0"/>
                <a:cs typeface="Times New Roman" pitchFamily="18" charset="0"/>
              </a:rPr>
              <a:t>李宏伟</a:t>
            </a:r>
            <a:endParaRPr lang="en-US" altLang="zh-CN" sz="2802" dirty="0">
              <a:solidFill>
                <a:srgbClr val="000000"/>
              </a:solidFill>
              <a:latin typeface="Microsoft YaHei" pitchFamily="18" charset="0"/>
              <a:cs typeface="Microsoft YaHei" pitchFamily="18" charset="0"/>
            </a:endParaRPr>
          </a:p>
        </p:txBody>
      </p:sp>
      <p:sp>
        <p:nvSpPr>
          <p:cNvPr id="26" name="TextBox 1"/>
          <p:cNvSpPr txBox="1"/>
          <p:nvPr/>
        </p:nvSpPr>
        <p:spPr>
          <a:xfrm>
            <a:off x="2616200" y="6223000"/>
            <a:ext cx="3868047" cy="511487"/>
          </a:xfrm>
          <a:prstGeom prst="rect">
            <a:avLst/>
          </a:prstGeom>
          <a:noFill/>
        </p:spPr>
        <p:txBody>
          <a:bodyPr wrap="none" lIns="0" tIns="0" rIns="0" rtlCol="0">
            <a:spAutoFit/>
          </a:bodyPr>
          <a:lstStyle/>
          <a:p>
            <a:pPr>
              <a:lnSpc>
                <a:spcPts val="3900"/>
              </a:lnSpc>
              <a:tabLst/>
            </a:pPr>
            <a:r>
              <a:rPr lang="en-US" altLang="zh-CN" sz="2802" b="1" u="sng" dirty="0" err="1">
                <a:solidFill>
                  <a:srgbClr val="00B200"/>
                </a:solidFill>
                <a:latin typeface="Comic Sans MS" pitchFamily="18" charset="0"/>
                <a:cs typeface="Comic Sans MS" pitchFamily="18" charset="0"/>
              </a:rPr>
              <a:t>lihongwei@jxnu.edu.cn</a:t>
            </a:r>
            <a:endParaRPr lang="en-US" altLang="zh-CN" sz="2802" b="1" u="sng" dirty="0">
              <a:solidFill>
                <a:srgbClr val="00B200"/>
              </a:solidFill>
              <a:latin typeface="Comic Sans MS" pitchFamily="18" charset="0"/>
              <a:cs typeface="Comic Sans MS"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051800" y="6273800"/>
            <a:ext cx="4572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11/75</a:t>
            </a:r>
          </a:p>
        </p:txBody>
      </p:sp>
      <p:sp>
        <p:nvSpPr>
          <p:cNvPr id="41" name="TextBox 1"/>
          <p:cNvSpPr txBox="1"/>
          <p:nvPr/>
        </p:nvSpPr>
        <p:spPr>
          <a:xfrm>
            <a:off x="469900" y="393700"/>
            <a:ext cx="7553350" cy="6361998"/>
          </a:xfrm>
          <a:prstGeom prst="rect">
            <a:avLst/>
          </a:prstGeom>
          <a:noFill/>
        </p:spPr>
        <p:txBody>
          <a:bodyPr wrap="none" lIns="0" tIns="0" rIns="0" rtlCol="0">
            <a:spAutoFit/>
          </a:bodyPr>
          <a:lstStyle/>
          <a:p>
            <a:pPr>
              <a:lnSpc>
                <a:spcPts val="5500"/>
              </a:lnSpc>
              <a:tabLst>
                <a:tab pos="342900" algn="l"/>
                <a:tab pos="457200" algn="l"/>
                <a:tab pos="1244600" algn="l"/>
                <a:tab pos="1841500" algn="l"/>
              </a:tabLst>
            </a:pPr>
            <a:r>
              <a:rPr lang="en-US" altLang="zh-CN" dirty="0"/>
              <a:t>			</a:t>
            </a:r>
            <a:r>
              <a:rPr lang="en-US" altLang="zh-CN" sz="4002" b="1" dirty="0">
                <a:solidFill>
                  <a:srgbClr val="3D00EA"/>
                </a:solidFill>
                <a:latin typeface="å¾®è½¯éé»" pitchFamily="18" charset="0"/>
                <a:cs typeface="å¾®è½¯éé»" pitchFamily="18" charset="0"/>
              </a:rPr>
              <a:t>软件体系结构发展简史</a:t>
            </a:r>
            <a:r>
              <a:rPr lang="en-US" altLang="zh-CN" sz="4002" b="1" dirty="0">
                <a:solidFill>
                  <a:srgbClr val="3D00EA"/>
                </a:solidFill>
                <a:latin typeface="Comic Sans MS" pitchFamily="18" charset="0"/>
                <a:cs typeface="Comic Sans MS" pitchFamily="18" charset="0"/>
              </a:rPr>
              <a:t>-1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342900" algn="l"/>
                <a:tab pos="457200" algn="l"/>
                <a:tab pos="1244600" algn="l"/>
                <a:tab pos="18415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1969</a:t>
            </a:r>
            <a:r>
              <a:rPr lang="en-US" altLang="zh-CN" sz="3198" b="1" dirty="0">
                <a:solidFill>
                  <a:srgbClr val="000000"/>
                </a:solidFill>
                <a:latin typeface="å¾®è½¯éé»" pitchFamily="18" charset="0"/>
                <a:cs typeface="å¾®è½¯éé»" pitchFamily="18" charset="0"/>
              </a:rPr>
              <a:t>年：概念的提出，</a:t>
            </a:r>
            <a:r>
              <a:rPr lang="en-US" altLang="zh-CN" sz="3198" b="1" dirty="0">
                <a:solidFill>
                  <a:srgbClr val="000000"/>
                </a:solidFill>
                <a:latin typeface="Comic Sans MS" pitchFamily="18" charset="0"/>
                <a:cs typeface="Comic Sans MS" pitchFamily="18" charset="0"/>
              </a:rPr>
              <a:t>NATO</a:t>
            </a:r>
            <a:r>
              <a:rPr lang="en-US" altLang="zh-CN" sz="3198" b="1" dirty="0">
                <a:solidFill>
                  <a:srgbClr val="000000"/>
                </a:solidFill>
                <a:latin typeface="å¾®è½¯éé»" pitchFamily="18" charset="0"/>
                <a:cs typeface="å¾®è½¯éé»" pitchFamily="18" charset="0"/>
              </a:rPr>
              <a:t>的软件工</a:t>
            </a:r>
          </a:p>
          <a:p>
            <a:pPr>
              <a:lnSpc>
                <a:spcPts val="3700"/>
              </a:lnSpc>
              <a:tabLst>
                <a:tab pos="342900" algn="l"/>
                <a:tab pos="457200" algn="l"/>
                <a:tab pos="1244600" algn="l"/>
                <a:tab pos="1841500" algn="l"/>
              </a:tabLst>
            </a:pPr>
            <a:r>
              <a:rPr lang="en-US" altLang="zh-CN" dirty="0"/>
              <a:t>	</a:t>
            </a:r>
            <a:r>
              <a:rPr lang="en-US" altLang="zh-CN" sz="3198" b="1" dirty="0">
                <a:solidFill>
                  <a:srgbClr val="000000"/>
                </a:solidFill>
                <a:latin typeface="å¾®è½¯éé»" pitchFamily="18" charset="0"/>
                <a:cs typeface="å¾®è½¯éé»" pitchFamily="18" charset="0"/>
              </a:rPr>
              <a:t>程技术会议</a:t>
            </a:r>
          </a:p>
          <a:p>
            <a:pPr>
              <a:lnSpc>
                <a:spcPts val="4700"/>
              </a:lnSpc>
              <a:tabLst>
                <a:tab pos="342900" algn="l"/>
                <a:tab pos="457200" algn="l"/>
                <a:tab pos="1244600" algn="l"/>
                <a:tab pos="18415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早期发展：直到</a:t>
            </a:r>
            <a:r>
              <a:rPr lang="en-US" altLang="zh-CN" sz="3198" b="1" dirty="0">
                <a:solidFill>
                  <a:srgbClr val="000000"/>
                </a:solidFill>
                <a:latin typeface="Comic Sans MS" pitchFamily="18" charset="0"/>
                <a:cs typeface="Comic Sans MS" pitchFamily="18" charset="0"/>
              </a:rPr>
              <a:t>1980</a:t>
            </a:r>
            <a:r>
              <a:rPr lang="en-US" altLang="zh-CN" sz="3198" b="1" dirty="0">
                <a:solidFill>
                  <a:srgbClr val="000000"/>
                </a:solidFill>
                <a:latin typeface="å¾®è½¯éé»" pitchFamily="18" charset="0"/>
                <a:cs typeface="å¾®è½¯éé»" pitchFamily="18" charset="0"/>
              </a:rPr>
              <a:t>年代末期都主要停</a:t>
            </a:r>
          </a:p>
          <a:p>
            <a:pPr>
              <a:lnSpc>
                <a:spcPts val="3700"/>
              </a:lnSpc>
              <a:tabLst>
                <a:tab pos="342900" algn="l"/>
                <a:tab pos="457200" algn="l"/>
                <a:tab pos="1244600" algn="l"/>
                <a:tab pos="1841500" algn="l"/>
              </a:tabLst>
            </a:pPr>
            <a:r>
              <a:rPr lang="en-US" altLang="zh-CN" dirty="0"/>
              <a:t>	</a:t>
            </a:r>
            <a:r>
              <a:rPr lang="en-US" altLang="zh-CN" sz="3198" b="1" dirty="0">
                <a:solidFill>
                  <a:srgbClr val="000000"/>
                </a:solidFill>
                <a:latin typeface="å¾®è½¯éé»" pitchFamily="18" charset="0"/>
                <a:cs typeface="å¾®è½¯éé»" pitchFamily="18" charset="0"/>
              </a:rPr>
              <a:t>留在系统体系结构上</a:t>
            </a:r>
          </a:p>
          <a:p>
            <a:pPr>
              <a:lnSpc>
                <a:spcPts val="3200"/>
              </a:lnSpc>
              <a:tabLst>
                <a:tab pos="342900" algn="l"/>
                <a:tab pos="457200" algn="l"/>
                <a:tab pos="1244600" algn="l"/>
                <a:tab pos="18415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软件体系结构未取得独立地位</a:t>
            </a:r>
          </a:p>
          <a:p>
            <a:pPr>
              <a:lnSpc>
                <a:spcPts val="2900"/>
              </a:lnSpc>
              <a:tabLst>
                <a:tab pos="342900" algn="l"/>
                <a:tab pos="457200" algn="l"/>
                <a:tab pos="1244600" algn="l"/>
                <a:tab pos="1841500" algn="l"/>
              </a:tabLst>
            </a:pPr>
            <a:r>
              <a:rPr lang="en-US" altLang="zh-CN" dirty="0"/>
              <a:t>		</a:t>
            </a:r>
            <a:r>
              <a:rPr lang="en-US" altLang="zh-CN" sz="2202" dirty="0">
                <a:solidFill>
                  <a:srgbClr val="010000"/>
                </a:solidFill>
                <a:latin typeface="Times New Roman" pitchFamily="18" charset="0"/>
                <a:cs typeface="Times New Roman"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“计算机系统体系结构”甚至更狭隘的“指令集”</a:t>
            </a:r>
          </a:p>
          <a:p>
            <a:pPr>
              <a:lnSpc>
                <a:spcPts val="4800"/>
              </a:lnSpc>
              <a:tabLst>
                <a:tab pos="342900" algn="l"/>
                <a:tab pos="457200" algn="l"/>
                <a:tab pos="1244600" algn="l"/>
                <a:tab pos="18415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1990</a:t>
            </a:r>
            <a:r>
              <a:rPr lang="en-US" altLang="zh-CN" sz="3198" b="1" dirty="0">
                <a:solidFill>
                  <a:srgbClr val="000000"/>
                </a:solidFill>
                <a:latin typeface="å¾®è½¯éé»" pitchFamily="18" charset="0"/>
                <a:cs typeface="å¾®è½¯éé»" pitchFamily="18" charset="0"/>
              </a:rPr>
              <a:t>年代初，“软件体系结构”作为独</a:t>
            </a:r>
          </a:p>
          <a:p>
            <a:pPr>
              <a:lnSpc>
                <a:spcPts val="3700"/>
              </a:lnSpc>
              <a:tabLst>
                <a:tab pos="342900" algn="l"/>
                <a:tab pos="457200" algn="l"/>
                <a:tab pos="1244600" algn="l"/>
                <a:tab pos="1841500" algn="l"/>
              </a:tabLst>
            </a:pPr>
            <a:r>
              <a:rPr lang="en-US" altLang="zh-CN" dirty="0"/>
              <a:t>	</a:t>
            </a:r>
            <a:r>
              <a:rPr lang="en-US" altLang="zh-CN" sz="3198" b="1" dirty="0">
                <a:solidFill>
                  <a:srgbClr val="000000"/>
                </a:solidFill>
                <a:latin typeface="å¾®è½¯éé»" pitchFamily="18" charset="0"/>
                <a:cs typeface="å¾®è½¯éé»" pitchFamily="18" charset="0"/>
              </a:rPr>
              <a:t>立的概念被提出来</a:t>
            </a:r>
          </a:p>
          <a:p>
            <a:pPr>
              <a:lnSpc>
                <a:spcPts val="3200"/>
              </a:lnSpc>
              <a:tabLst>
                <a:tab pos="342900" algn="l"/>
                <a:tab pos="457200" algn="l"/>
                <a:tab pos="1244600" algn="l"/>
                <a:tab pos="18415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SA=elements</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forms</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rationale</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FF0000"/>
                </a:solidFill>
                <a:latin typeface="Comic Sans MS" pitchFamily="18" charset="0"/>
                <a:cs typeface="Comic Sans MS" pitchFamily="18" charset="0"/>
              </a:rPr>
              <a:t>constraints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tabLst>
                <a:tab pos="342900" algn="l"/>
                <a:tab pos="457200" algn="l"/>
                <a:tab pos="1244600" algn="l"/>
                <a:tab pos="1841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701800" y="292100"/>
            <a:ext cx="57658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12/75</a:t>
            </a:r>
          </a:p>
        </p:txBody>
      </p:sp>
      <p:sp>
        <p:nvSpPr>
          <p:cNvPr id="42" name="TextBox 1"/>
          <p:cNvSpPr txBox="1"/>
          <p:nvPr/>
        </p:nvSpPr>
        <p:spPr>
          <a:xfrm>
            <a:off x="469900" y="254000"/>
            <a:ext cx="7442200" cy="2209800"/>
          </a:xfrm>
          <a:prstGeom prst="rect">
            <a:avLst/>
          </a:prstGeom>
          <a:noFill/>
        </p:spPr>
        <p:txBody>
          <a:bodyPr wrap="none" lIns="0" tIns="0" rIns="0" rtlCol="0">
            <a:spAutoFit/>
          </a:bodyPr>
          <a:lstStyle/>
          <a:p>
            <a:pPr>
              <a:lnSpc>
                <a:spcPts val="5500"/>
              </a:lnSpc>
              <a:tabLst>
                <a:tab pos="342900" algn="l"/>
                <a:tab pos="1244600" algn="l"/>
              </a:tabLst>
            </a:pPr>
            <a:r>
              <a:rPr lang="en-US" altLang="zh-CN" dirty="0"/>
              <a:t>		</a:t>
            </a:r>
            <a:r>
              <a:rPr lang="en-US" altLang="zh-CN" sz="4002" b="1" dirty="0">
                <a:solidFill>
                  <a:srgbClr val="3D00EA"/>
                </a:solidFill>
                <a:latin typeface="å¾®è½¯éé»" pitchFamily="18" charset="0"/>
                <a:cs typeface="å¾®è½¯éé»" pitchFamily="18" charset="0"/>
              </a:rPr>
              <a:t>软件体系结构发展简史</a:t>
            </a:r>
            <a:r>
              <a:rPr lang="en-US" altLang="zh-CN" sz="4002" b="1" dirty="0">
                <a:solidFill>
                  <a:srgbClr val="3D00EA"/>
                </a:solidFill>
                <a:latin typeface="Comic Sans MS" pitchFamily="18" charset="0"/>
                <a:cs typeface="Comic Sans MS" pitchFamily="18" charset="0"/>
              </a:rPr>
              <a:t>-2</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342900" algn="l"/>
                <a:tab pos="12446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1995-1998</a:t>
            </a:r>
            <a:r>
              <a:rPr lang="en-US" altLang="zh-CN" sz="3198" b="1" dirty="0">
                <a:solidFill>
                  <a:srgbClr val="000000"/>
                </a:solidFill>
                <a:latin typeface="å¾®è½¯éé»" pitchFamily="18" charset="0"/>
                <a:cs typeface="å¾®è½¯éé»" pitchFamily="18" charset="0"/>
              </a:rPr>
              <a:t>：在工业界和学术界两方面</a:t>
            </a:r>
          </a:p>
          <a:p>
            <a:pPr>
              <a:lnSpc>
                <a:spcPts val="3700"/>
              </a:lnSpc>
              <a:tabLst>
                <a:tab pos="342900" algn="l"/>
                <a:tab pos="1244600" algn="l"/>
              </a:tabLst>
            </a:pPr>
            <a:r>
              <a:rPr lang="en-US" altLang="zh-CN" dirty="0"/>
              <a:t>	</a:t>
            </a:r>
            <a:r>
              <a:rPr lang="en-US" altLang="zh-CN" sz="3198" b="1" dirty="0">
                <a:solidFill>
                  <a:srgbClr val="000000"/>
                </a:solidFill>
                <a:latin typeface="å¾®è½¯éé»" pitchFamily="18" charset="0"/>
                <a:cs typeface="å¾®è½¯éé»" pitchFamily="18" charset="0"/>
              </a:rPr>
              <a:t>都开始蓬勃发展</a:t>
            </a:r>
          </a:p>
        </p:txBody>
      </p:sp>
      <p:sp>
        <p:nvSpPr>
          <p:cNvPr id="43" name="TextBox 1"/>
          <p:cNvSpPr txBox="1"/>
          <p:nvPr/>
        </p:nvSpPr>
        <p:spPr>
          <a:xfrm>
            <a:off x="927100" y="2463800"/>
            <a:ext cx="114300" cy="1600200"/>
          </a:xfrm>
          <a:prstGeom prst="rect">
            <a:avLst/>
          </a:prstGeom>
          <a:noFill/>
        </p:spPr>
        <p:txBody>
          <a:bodyPr wrap="none" lIns="0" tIns="0" rIns="0" rtlCol="0">
            <a:spAutoFit/>
          </a:bodyPr>
          <a:lstStyle/>
          <a:p>
            <a:pPr>
              <a:lnSpc>
                <a:spcPts val="30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200"/>
              </a:lnSpc>
              <a:tabLst/>
            </a:pPr>
            <a:r>
              <a:rPr lang="en-US" altLang="zh-CN" sz="2202" dirty="0">
                <a:solidFill>
                  <a:srgbClr val="010000"/>
                </a:solidFill>
                <a:latin typeface="Comic Sans MS" pitchFamily="18" charset="0"/>
                <a:cs typeface="Comic Sans MS" pitchFamily="18" charset="0"/>
              </a:rPr>
              <a:t>–</a:t>
            </a:r>
          </a:p>
        </p:txBody>
      </p:sp>
      <p:sp>
        <p:nvSpPr>
          <p:cNvPr id="44" name="TextBox 1"/>
          <p:cNvSpPr txBox="1"/>
          <p:nvPr/>
        </p:nvSpPr>
        <p:spPr>
          <a:xfrm>
            <a:off x="1206500" y="2463800"/>
            <a:ext cx="5956300" cy="1574800"/>
          </a:xfrm>
          <a:prstGeom prst="rect">
            <a:avLst/>
          </a:prstGeom>
          <a:noFill/>
        </p:spPr>
        <p:txBody>
          <a:bodyPr wrap="none" lIns="0" tIns="0" rIns="0" rtlCol="0">
            <a:spAutoFit/>
          </a:bodyPr>
          <a:lstStyle/>
          <a:p>
            <a:pPr>
              <a:lnSpc>
                <a:spcPts val="3000"/>
              </a:lnSpc>
              <a:tabLst/>
            </a:pPr>
            <a:r>
              <a:rPr lang="en-US" altLang="zh-CN" sz="2202" dirty="0">
                <a:solidFill>
                  <a:srgbClr val="000000"/>
                </a:solidFill>
                <a:latin typeface="Comic Sans MS" pitchFamily="18" charset="0"/>
                <a:cs typeface="Comic Sans MS" pitchFamily="18" charset="0"/>
              </a:rPr>
              <a:t>SEI:</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Architecture</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Analysis</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Method</a:t>
            </a:r>
          </a:p>
          <a:p>
            <a:pPr>
              <a:lnSpc>
                <a:spcPts val="3100"/>
              </a:lnSpc>
              <a:tabLst/>
            </a:pPr>
            <a:r>
              <a:rPr lang="en-US" altLang="zh-CN" sz="2202" dirty="0">
                <a:solidFill>
                  <a:srgbClr val="000000"/>
                </a:solidFill>
                <a:latin typeface="Comic Sans MS" pitchFamily="18" charset="0"/>
                <a:cs typeface="Comic Sans MS" pitchFamily="18" charset="0"/>
              </a:rPr>
              <a:t>Rational:</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4+1</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Views</a:t>
            </a:r>
          </a:p>
          <a:p>
            <a:pPr>
              <a:lnSpc>
                <a:spcPts val="3100"/>
              </a:lnSpc>
              <a:tabLst/>
            </a:pPr>
            <a:r>
              <a:rPr lang="en-US" altLang="zh-CN" sz="2202" dirty="0">
                <a:solidFill>
                  <a:srgbClr val="000000"/>
                </a:solidFill>
                <a:latin typeface="Comic Sans MS" pitchFamily="18" charset="0"/>
                <a:cs typeface="Comic Sans MS" pitchFamily="18" charset="0"/>
              </a:rPr>
              <a:t>Design</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Patterns</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for</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Architecture</a:t>
            </a:r>
          </a:p>
          <a:p>
            <a:pPr>
              <a:lnSpc>
                <a:spcPts val="3000"/>
              </a:lnSpc>
              <a:tabLst/>
            </a:pPr>
            <a:r>
              <a:rPr lang="en-US" altLang="zh-CN" sz="2202" dirty="0">
                <a:solidFill>
                  <a:srgbClr val="000000"/>
                </a:solidFill>
                <a:latin typeface="SimHei" pitchFamily="18" charset="0"/>
                <a:cs typeface="SimHei" pitchFamily="18" charset="0"/>
              </a:rPr>
              <a:t>各大软件企业开始关注于软件体系结构</a:t>
            </a:r>
            <a:r>
              <a:rPr lang="en-US" altLang="zh-CN" sz="2202" dirty="0">
                <a:solidFill>
                  <a:srgbClr val="000000"/>
                </a:solidFill>
                <a:latin typeface="Times New Roman" pitchFamily="18" charset="0"/>
                <a:cs typeface="Times New Roman" pitchFamily="18" charset="0"/>
              </a:rPr>
              <a:t>…</a:t>
            </a:r>
          </a:p>
        </p:txBody>
      </p:sp>
      <p:sp>
        <p:nvSpPr>
          <p:cNvPr id="45" name="TextBox 1"/>
          <p:cNvSpPr txBox="1"/>
          <p:nvPr/>
        </p:nvSpPr>
        <p:spPr>
          <a:xfrm>
            <a:off x="469900" y="4089400"/>
            <a:ext cx="7759700" cy="1765300"/>
          </a:xfrm>
          <a:prstGeom prst="rect">
            <a:avLst/>
          </a:prstGeom>
          <a:noFill/>
        </p:spPr>
        <p:txBody>
          <a:bodyPr wrap="none" lIns="0" tIns="0" rIns="0" rtlCol="0">
            <a:spAutoFit/>
          </a:bodyPr>
          <a:lstStyle/>
          <a:p>
            <a:pPr>
              <a:lnSpc>
                <a:spcPts val="4400"/>
              </a:lnSpc>
              <a:tabLst>
                <a:tab pos="4572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1999-2005</a:t>
            </a:r>
            <a:r>
              <a:rPr lang="en-US" altLang="zh-CN" sz="3198" b="1" dirty="0">
                <a:solidFill>
                  <a:srgbClr val="000000"/>
                </a:solidFill>
                <a:latin typeface="å¾®è½¯éé»" pitchFamily="18" charset="0"/>
                <a:cs typeface="å¾®è½¯éé»" pitchFamily="18" charset="0"/>
              </a:rPr>
              <a:t>：更加全面和成熟的发展</a:t>
            </a:r>
          </a:p>
          <a:p>
            <a:pPr>
              <a:lnSpc>
                <a:spcPts val="3100"/>
              </a:lnSpc>
              <a:tabLst>
                <a:tab pos="4572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1999:</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WICSA&amp;IFIP</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Working</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Group</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2.10</a:t>
            </a:r>
          </a:p>
          <a:p>
            <a:pPr>
              <a:lnSpc>
                <a:spcPts val="3200"/>
              </a:lnSpc>
              <a:tabLst>
                <a:tab pos="4572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软件产品线逐渐被提出并发展起来</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被认为是</a:t>
            </a:r>
            <a:r>
              <a:rPr lang="en-US" altLang="zh-CN" sz="2202" dirty="0">
                <a:solidFill>
                  <a:srgbClr val="000000"/>
                </a:solidFill>
                <a:latin typeface="Comic Sans MS" pitchFamily="18" charset="0"/>
                <a:cs typeface="Comic Sans MS" pitchFamily="18" charset="0"/>
              </a:rPr>
              <a:t>SA</a:t>
            </a:r>
            <a:r>
              <a:rPr lang="en-US" altLang="zh-CN" sz="2202" dirty="0">
                <a:solidFill>
                  <a:srgbClr val="000000"/>
                </a:solidFill>
                <a:latin typeface="SimHei" pitchFamily="18" charset="0"/>
                <a:cs typeface="SimHei" pitchFamily="18" charset="0"/>
              </a:rPr>
              <a:t>的子学科</a:t>
            </a:r>
            <a:r>
              <a:rPr lang="en-US" altLang="zh-CN" sz="2202" dirty="0">
                <a:solidFill>
                  <a:srgbClr val="000000"/>
                </a:solidFill>
                <a:latin typeface="Comic Sans MS" pitchFamily="18" charset="0"/>
                <a:cs typeface="Comic Sans MS" pitchFamily="18" charset="0"/>
              </a:rPr>
              <a:t>)</a:t>
            </a:r>
          </a:p>
          <a:p>
            <a:pPr>
              <a:lnSpc>
                <a:spcPts val="3100"/>
              </a:lnSpc>
              <a:tabLst>
                <a:tab pos="4572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UML</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1.x-2.0</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CADF37-540A-A647-9760-D7538E53198B}"/>
              </a:ext>
            </a:extLst>
          </p:cNvPr>
          <p:cNvSpPr>
            <a:spLocks noGrp="1"/>
          </p:cNvSpPr>
          <p:nvPr>
            <p:ph type="title"/>
          </p:nvPr>
        </p:nvSpPr>
        <p:spPr/>
        <p:txBody>
          <a:bodyPr>
            <a:normAutofit fontScale="90000"/>
          </a:bodyPr>
          <a:lstStyle/>
          <a:p>
            <a:r>
              <a:rPr lang="zh-CN" altLang="en-US" dirty="0"/>
              <a:t>计算机语言的变迁与复用的提升图示 </a:t>
            </a:r>
            <a:endParaRPr kumimoji="1" lang="zh-CN" altLang="en-US" dirty="0"/>
          </a:p>
        </p:txBody>
      </p:sp>
      <p:sp>
        <p:nvSpPr>
          <p:cNvPr id="3" name="内容占位符 2">
            <a:extLst>
              <a:ext uri="{FF2B5EF4-FFF2-40B4-BE49-F238E27FC236}">
                <a16:creationId xmlns:a16="http://schemas.microsoft.com/office/drawing/2014/main" id="{F9D70F2A-9F38-5145-A683-20E4C5383EC6}"/>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2688EC99-C104-F74D-85BD-6FF3AE9A021B}"/>
              </a:ext>
            </a:extLst>
          </p:cNvPr>
          <p:cNvPicPr>
            <a:picLocks noChangeAspect="1"/>
          </p:cNvPicPr>
          <p:nvPr/>
        </p:nvPicPr>
        <p:blipFill>
          <a:blip r:embed="rId2"/>
          <a:stretch>
            <a:fillRect/>
          </a:stretch>
        </p:blipFill>
        <p:spPr>
          <a:xfrm>
            <a:off x="482600" y="2501900"/>
            <a:ext cx="8178800" cy="1854200"/>
          </a:xfrm>
          <a:prstGeom prst="rect">
            <a:avLst/>
          </a:prstGeom>
        </p:spPr>
      </p:pic>
    </p:spTree>
    <p:extLst>
      <p:ext uri="{BB962C8B-B14F-4D97-AF65-F5344CB8AC3E}">
        <p14:creationId xmlns:p14="http://schemas.microsoft.com/office/powerpoint/2010/main" val="124466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13/75</a:t>
            </a:r>
          </a:p>
        </p:txBody>
      </p:sp>
      <p:sp>
        <p:nvSpPr>
          <p:cNvPr id="43" name="TextBox 1"/>
          <p:cNvSpPr txBox="1"/>
          <p:nvPr/>
        </p:nvSpPr>
        <p:spPr>
          <a:xfrm>
            <a:off x="863600" y="266700"/>
            <a:ext cx="7454900" cy="635495"/>
          </a:xfrm>
          <a:prstGeom prst="rect">
            <a:avLst/>
          </a:prstGeom>
          <a:noFill/>
        </p:spPr>
        <p:txBody>
          <a:bodyPr wrap="square" lIns="0" tIns="0" rIns="0" rtlCol="0">
            <a:spAutoFit/>
          </a:bodyPr>
          <a:lstStyle/>
          <a:p>
            <a:pPr>
              <a:lnSpc>
                <a:spcPts val="5000"/>
              </a:lnSpc>
              <a:tabLst/>
            </a:pPr>
            <a:r>
              <a:rPr lang="en-US" altLang="zh-CN" sz="3600" b="1" dirty="0">
                <a:solidFill>
                  <a:srgbClr val="3D00EA"/>
                </a:solidFill>
                <a:latin typeface="å¾®è½¯éé»" pitchFamily="18" charset="0"/>
                <a:cs typeface="å¾®è½¯éé»" pitchFamily="18" charset="0"/>
              </a:rPr>
              <a:t>软件体系结构十年发展</a:t>
            </a:r>
            <a:r>
              <a:rPr lang="en-US" altLang="zh-CN" sz="3600" b="1" dirty="0">
                <a:solidFill>
                  <a:srgbClr val="3D00EA"/>
                </a:solidFill>
                <a:latin typeface="Comic Sans MS" pitchFamily="18" charset="0"/>
                <a:cs typeface="Comic Sans MS" pitchFamily="18" charset="0"/>
              </a:rPr>
              <a:t>(1995-2005)</a:t>
            </a:r>
          </a:p>
        </p:txBody>
      </p:sp>
      <p:pic>
        <p:nvPicPr>
          <p:cNvPr id="41" name="Picture 3"/>
          <p:cNvPicPr>
            <a:picLocks noChangeAspect="1" noChangeArrowheads="1"/>
          </p:cNvPicPr>
          <p:nvPr/>
        </p:nvPicPr>
        <p:blipFill>
          <a:blip r:embed="rId2"/>
          <a:srcRect/>
          <a:stretch>
            <a:fillRect/>
          </a:stretch>
        </p:blipFill>
        <p:spPr bwMode="auto">
          <a:xfrm>
            <a:off x="1143000" y="1054099"/>
            <a:ext cx="7175500" cy="569284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2736CD-7DC6-714B-96A8-565367624C94}"/>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DEA5EC93-C388-5445-9CE0-3F60B085F42F}"/>
              </a:ext>
            </a:extLst>
          </p:cNvPr>
          <p:cNvSpPr>
            <a:spLocks noGrp="1"/>
          </p:cNvSpPr>
          <p:nvPr>
            <p:ph idx="1"/>
          </p:nvPr>
        </p:nvSpPr>
        <p:spPr/>
        <p:txBody>
          <a:bodyPr/>
          <a:lstStyle/>
          <a:p>
            <a:endParaRPr kumimoji="1" lang="zh-CN" altLang="en-US"/>
          </a:p>
        </p:txBody>
      </p:sp>
      <p:pic>
        <p:nvPicPr>
          <p:cNvPr id="4" name="图片 3">
            <a:extLst>
              <a:ext uri="{FF2B5EF4-FFF2-40B4-BE49-F238E27FC236}">
                <a16:creationId xmlns:a16="http://schemas.microsoft.com/office/drawing/2014/main" id="{B31519A1-7179-714D-8220-74B278437921}"/>
              </a:ext>
            </a:extLst>
          </p:cNvPr>
          <p:cNvPicPr>
            <a:picLocks noChangeAspect="1"/>
          </p:cNvPicPr>
          <p:nvPr/>
        </p:nvPicPr>
        <p:blipFill>
          <a:blip r:embed="rId2"/>
          <a:stretch>
            <a:fillRect/>
          </a:stretch>
        </p:blipFill>
        <p:spPr>
          <a:xfrm>
            <a:off x="44450" y="2076450"/>
            <a:ext cx="9055100" cy="2705100"/>
          </a:xfrm>
          <a:prstGeom prst="rect">
            <a:avLst/>
          </a:prstGeom>
        </p:spPr>
      </p:pic>
    </p:spTree>
    <p:extLst>
      <p:ext uri="{BB962C8B-B14F-4D97-AF65-F5344CB8AC3E}">
        <p14:creationId xmlns:p14="http://schemas.microsoft.com/office/powerpoint/2010/main" val="3175301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14/75</a:t>
            </a:r>
          </a:p>
        </p:txBody>
      </p:sp>
      <p:sp>
        <p:nvSpPr>
          <p:cNvPr id="42" name="TextBox 1"/>
          <p:cNvSpPr txBox="1"/>
          <p:nvPr/>
        </p:nvSpPr>
        <p:spPr>
          <a:xfrm>
            <a:off x="469900" y="381000"/>
            <a:ext cx="7645400" cy="5422900"/>
          </a:xfrm>
          <a:prstGeom prst="rect">
            <a:avLst/>
          </a:prstGeom>
          <a:noFill/>
        </p:spPr>
        <p:txBody>
          <a:bodyPr wrap="none" lIns="0" tIns="0" rIns="0" rtlCol="0">
            <a:spAutoFit/>
          </a:bodyPr>
          <a:lstStyle/>
          <a:p>
            <a:pPr>
              <a:lnSpc>
                <a:spcPts val="5200"/>
              </a:lnSpc>
              <a:tabLst>
                <a:tab pos="342900" algn="l"/>
                <a:tab pos="2819400" algn="l"/>
              </a:tabLst>
            </a:pPr>
            <a:r>
              <a:rPr lang="en-US" altLang="zh-CN" dirty="0"/>
              <a:t>		</a:t>
            </a:r>
            <a:r>
              <a:rPr lang="en-US" altLang="zh-CN" sz="4002" b="1" dirty="0">
                <a:solidFill>
                  <a:srgbClr val="3D00EA"/>
                </a:solidFill>
                <a:latin typeface="å¾®è½¯éé»" pitchFamily="18" charset="0"/>
                <a:cs typeface="å¾®è½¯éé»" pitchFamily="18" charset="0"/>
              </a:rPr>
              <a:t>现状及将来</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281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体系结构设计</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架构师</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在软件开发中的重</a:t>
            </a:r>
          </a:p>
          <a:p>
            <a:pPr>
              <a:lnSpc>
                <a:spcPts val="3700"/>
              </a:lnSpc>
              <a:tabLst>
                <a:tab pos="342900" algn="l"/>
                <a:tab pos="2819400" algn="l"/>
              </a:tabLst>
            </a:pPr>
            <a:r>
              <a:rPr lang="en-US" altLang="zh-CN" dirty="0"/>
              <a:t>	</a:t>
            </a:r>
            <a:r>
              <a:rPr lang="en-US" altLang="zh-CN" sz="3198" b="1" dirty="0">
                <a:solidFill>
                  <a:srgbClr val="000000"/>
                </a:solidFill>
                <a:latin typeface="å¾®è½¯éé»" pitchFamily="18" charset="0"/>
                <a:cs typeface="å¾®è½¯éé»" pitchFamily="18" charset="0"/>
              </a:rPr>
              <a:t>要地位得到普遍认同，但设计质量及后续</a:t>
            </a:r>
          </a:p>
          <a:p>
            <a:pPr>
              <a:lnSpc>
                <a:spcPts val="3800"/>
              </a:lnSpc>
              <a:tabLst>
                <a:tab pos="342900" algn="l"/>
                <a:tab pos="2819400" algn="l"/>
              </a:tabLst>
            </a:pPr>
            <a:r>
              <a:rPr lang="en-US" altLang="zh-CN" dirty="0"/>
              <a:t>	</a:t>
            </a:r>
            <a:r>
              <a:rPr lang="en-US" altLang="zh-CN" sz="3198" b="1" dirty="0">
                <a:solidFill>
                  <a:srgbClr val="000000"/>
                </a:solidFill>
                <a:latin typeface="å¾®è½¯éé»" pitchFamily="18" charset="0"/>
                <a:cs typeface="å¾®è½¯éé»" pitchFamily="18" charset="0"/>
              </a:rPr>
              <a:t>开发更多地还要依靠人的主观经验和理解</a:t>
            </a:r>
          </a:p>
          <a:p>
            <a:pPr>
              <a:lnSpc>
                <a:spcPts val="4700"/>
              </a:lnSpc>
              <a:tabLst>
                <a:tab pos="342900" algn="l"/>
                <a:tab pos="281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已有几十种体系结构描述语言</a:t>
            </a:r>
            <a:r>
              <a:rPr lang="en-US" altLang="zh-CN" sz="3198" b="1" dirty="0">
                <a:solidFill>
                  <a:srgbClr val="000000"/>
                </a:solidFill>
                <a:latin typeface="Comic Sans MS" pitchFamily="18" charset="0"/>
                <a:cs typeface="Comic Sans MS" pitchFamily="18" charset="0"/>
              </a:rPr>
              <a:t>(ADL)</a:t>
            </a:r>
            <a:r>
              <a:rPr lang="en-US" altLang="zh-CN" sz="3198" b="1" dirty="0">
                <a:solidFill>
                  <a:srgbClr val="000000"/>
                </a:solidFill>
                <a:latin typeface="å¾®è½¯éé»" pitchFamily="18" charset="0"/>
                <a:cs typeface="å¾®è½¯éé»" pitchFamily="18" charset="0"/>
              </a:rPr>
              <a:t>，但</a:t>
            </a:r>
          </a:p>
          <a:p>
            <a:pPr>
              <a:lnSpc>
                <a:spcPts val="3800"/>
              </a:lnSpc>
              <a:tabLst>
                <a:tab pos="342900" algn="l"/>
                <a:tab pos="2819400" algn="l"/>
              </a:tabLst>
            </a:pPr>
            <a:r>
              <a:rPr lang="en-US" altLang="zh-CN" dirty="0"/>
              <a:t>	</a:t>
            </a:r>
            <a:r>
              <a:rPr lang="en-US" altLang="zh-CN" sz="3198" b="1" dirty="0">
                <a:solidFill>
                  <a:srgbClr val="000000"/>
                </a:solidFill>
                <a:latin typeface="å¾®è½¯éé»" pitchFamily="18" charset="0"/>
                <a:cs typeface="å¾®è½¯éé»" pitchFamily="18" charset="0"/>
              </a:rPr>
              <a:t>大多难以实用</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除了</a:t>
            </a:r>
            <a:r>
              <a:rPr lang="en-US" altLang="zh-CN" sz="3198" b="1" dirty="0">
                <a:solidFill>
                  <a:srgbClr val="000000"/>
                </a:solidFill>
                <a:latin typeface="Comic Sans MS" pitchFamily="18" charset="0"/>
                <a:cs typeface="Comic Sans MS" pitchFamily="18" charset="0"/>
              </a:rPr>
              <a:t>UML</a:t>
            </a:r>
            <a:r>
              <a:rPr lang="en-US" altLang="zh-CN" sz="3198" b="1" dirty="0">
                <a:solidFill>
                  <a:srgbClr val="000000"/>
                </a:solidFill>
                <a:latin typeface="å¾®è½¯éé»" pitchFamily="18" charset="0"/>
                <a:cs typeface="å¾®è½¯éé»" pitchFamily="18" charset="0"/>
              </a:rPr>
              <a:t>等少数几个</a:t>
            </a:r>
            <a:r>
              <a:rPr lang="en-US" altLang="zh-CN" sz="3198" b="1" dirty="0">
                <a:solidFill>
                  <a:srgbClr val="000000"/>
                </a:solidFill>
                <a:latin typeface="Comic Sans MS" pitchFamily="18" charset="0"/>
                <a:cs typeface="Comic Sans MS" pitchFamily="18" charset="0"/>
              </a:rPr>
              <a:t>)</a:t>
            </a:r>
          </a:p>
          <a:p>
            <a:pPr>
              <a:lnSpc>
                <a:spcPts val="4600"/>
              </a:lnSpc>
              <a:tabLst>
                <a:tab pos="342900" algn="l"/>
                <a:tab pos="281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体系结构知识的复用还比较困难</a:t>
            </a:r>
          </a:p>
          <a:p>
            <a:pPr>
              <a:lnSpc>
                <a:spcPts val="4600"/>
              </a:lnSpc>
              <a:tabLst>
                <a:tab pos="342900" algn="l"/>
                <a:tab pos="281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新的软件体系结构形态不断涌现：网格、</a:t>
            </a:r>
          </a:p>
          <a:p>
            <a:pPr>
              <a:lnSpc>
                <a:spcPts val="3800"/>
              </a:lnSpc>
              <a:tabLst>
                <a:tab pos="342900" algn="l"/>
                <a:tab pos="2819400" algn="l"/>
              </a:tabLst>
            </a:pPr>
            <a:r>
              <a:rPr lang="en-US" altLang="zh-CN" dirty="0"/>
              <a:t>	</a:t>
            </a:r>
            <a:r>
              <a:rPr lang="en-US" altLang="zh-CN" sz="3198" b="1" dirty="0">
                <a:solidFill>
                  <a:srgbClr val="000000"/>
                </a:solidFill>
                <a:latin typeface="Comic Sans MS" pitchFamily="18" charset="0"/>
                <a:cs typeface="Comic Sans MS" pitchFamily="18" charset="0"/>
              </a:rPr>
              <a:t>SOA</a:t>
            </a:r>
            <a:r>
              <a:rPr lang="en-US" altLang="zh-CN" sz="3198" b="1" dirty="0">
                <a:solidFill>
                  <a:srgbClr val="000000"/>
                </a:solidFill>
                <a:latin typeface="å¾®è½¯éé»" pitchFamily="18" charset="0"/>
                <a:cs typeface="å¾®è½¯éé»" pitchFamily="18" charset="0"/>
              </a:rPr>
              <a:t>、普适计算、网构软件</a:t>
            </a:r>
            <a:r>
              <a:rPr lang="en-US" altLang="zh-CN" sz="3198" b="1" dirty="0">
                <a:solidFill>
                  <a:srgbClr val="000000"/>
                </a:solidFill>
                <a:latin typeface="Times New Roman" pitchFamily="18" charset="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
          <p:cNvSpPr txBox="1"/>
          <p:nvPr/>
        </p:nvSpPr>
        <p:spPr>
          <a:xfrm>
            <a:off x="469900" y="419100"/>
            <a:ext cx="7016344"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软件体系结构概念及发展历程</a:t>
            </a:r>
          </a:p>
          <a:p>
            <a:pPr>
              <a:lnSpc>
                <a:spcPts val="57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软件体系结构风格</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软件体系结构描述</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软件体系结构设计和复用</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软件体系结构分析和评估</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动态软件体系结构</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15/75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16/75</a:t>
            </a:r>
          </a:p>
        </p:txBody>
      </p:sp>
      <p:sp>
        <p:nvSpPr>
          <p:cNvPr id="42" name="TextBox 1"/>
          <p:cNvSpPr txBox="1"/>
          <p:nvPr/>
        </p:nvSpPr>
        <p:spPr>
          <a:xfrm>
            <a:off x="469900" y="393700"/>
            <a:ext cx="7645400" cy="5461000"/>
          </a:xfrm>
          <a:prstGeom prst="rect">
            <a:avLst/>
          </a:prstGeom>
          <a:noFill/>
        </p:spPr>
        <p:txBody>
          <a:bodyPr wrap="none" lIns="0" tIns="0" rIns="0" rtlCol="0">
            <a:spAutoFit/>
          </a:bodyPr>
          <a:lstStyle/>
          <a:p>
            <a:pPr>
              <a:lnSpc>
                <a:spcPts val="5200"/>
              </a:lnSpc>
              <a:tabLst>
                <a:tab pos="342900" algn="l"/>
                <a:tab pos="457200" algn="l"/>
                <a:tab pos="2578100" algn="l"/>
              </a:tabLst>
            </a:pPr>
            <a:r>
              <a:rPr lang="en-US" altLang="zh-CN" dirty="0"/>
              <a:t>			</a:t>
            </a:r>
            <a:r>
              <a:rPr lang="en-US" altLang="zh-CN" sz="4002" b="1" dirty="0">
                <a:solidFill>
                  <a:srgbClr val="3D00EA"/>
                </a:solidFill>
                <a:latin typeface="å¾®è½¯éé»" pitchFamily="18" charset="0"/>
                <a:cs typeface="å¾®è½¯éé»" pitchFamily="18" charset="0"/>
              </a:rPr>
              <a:t>体系结构风格</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2578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体系结构风格定义了一系列系统的结构组</a:t>
            </a:r>
          </a:p>
          <a:p>
            <a:pPr>
              <a:lnSpc>
                <a:spcPts val="3700"/>
              </a:lnSpc>
              <a:tabLst>
                <a:tab pos="342900" algn="l"/>
                <a:tab pos="457200" algn="l"/>
                <a:tab pos="2578100" algn="l"/>
              </a:tabLst>
            </a:pPr>
            <a:r>
              <a:rPr lang="en-US" altLang="zh-CN" dirty="0"/>
              <a:t>	</a:t>
            </a:r>
            <a:r>
              <a:rPr lang="en-US" altLang="zh-CN" sz="3198" b="1" dirty="0">
                <a:solidFill>
                  <a:srgbClr val="000000"/>
                </a:solidFill>
                <a:latin typeface="å¾®è½¯éé»" pitchFamily="18" charset="0"/>
                <a:cs typeface="å¾®è½¯éé»" pitchFamily="18" charset="0"/>
              </a:rPr>
              <a:t>织的</a:t>
            </a:r>
            <a:r>
              <a:rPr lang="en-US" altLang="zh-CN" sz="3198" b="1" dirty="0">
                <a:solidFill>
                  <a:srgbClr val="FF0000"/>
                </a:solidFill>
                <a:latin typeface="å¾®è½¯éé»" pitchFamily="18" charset="0"/>
                <a:cs typeface="å¾®è½¯éé»" pitchFamily="18" charset="0"/>
              </a:rPr>
              <a:t>模式</a:t>
            </a:r>
            <a:r>
              <a:rPr lang="en-US" altLang="zh-CN" sz="3198" b="1" dirty="0">
                <a:solidFill>
                  <a:srgbClr val="000000"/>
                </a:solidFill>
                <a:latin typeface="å¾®è½¯éé»" pitchFamily="18" charset="0"/>
                <a:cs typeface="å¾®è½¯éé»" pitchFamily="18" charset="0"/>
              </a:rPr>
              <a:t>，它是对一类具有</a:t>
            </a:r>
            <a:r>
              <a:rPr lang="en-US" altLang="zh-CN" sz="3198" b="1" dirty="0">
                <a:solidFill>
                  <a:srgbClr val="FF0000"/>
                </a:solidFill>
                <a:latin typeface="å¾®è½¯éé»" pitchFamily="18" charset="0"/>
                <a:cs typeface="å¾®è½¯éé»" pitchFamily="18" charset="0"/>
              </a:rPr>
              <a:t>相似结构</a:t>
            </a:r>
            <a:r>
              <a:rPr lang="en-US" altLang="zh-CN" sz="3198" b="1" dirty="0">
                <a:solidFill>
                  <a:srgbClr val="000000"/>
                </a:solidFill>
                <a:latin typeface="å¾®è½¯éé»" pitchFamily="18" charset="0"/>
                <a:cs typeface="å¾®è½¯éé»" pitchFamily="18" charset="0"/>
              </a:rPr>
              <a:t>的系</a:t>
            </a:r>
          </a:p>
          <a:p>
            <a:pPr>
              <a:lnSpc>
                <a:spcPts val="3800"/>
              </a:lnSpc>
              <a:tabLst>
                <a:tab pos="342900" algn="l"/>
                <a:tab pos="457200" algn="l"/>
                <a:tab pos="2578100" algn="l"/>
              </a:tabLst>
            </a:pPr>
            <a:r>
              <a:rPr lang="en-US" altLang="zh-CN" dirty="0"/>
              <a:t>	</a:t>
            </a:r>
            <a:r>
              <a:rPr lang="en-US" altLang="zh-CN" sz="3198" b="1" dirty="0">
                <a:solidFill>
                  <a:srgbClr val="000000"/>
                </a:solidFill>
                <a:latin typeface="å¾®è½¯éé»" pitchFamily="18" charset="0"/>
                <a:cs typeface="å¾®è½¯éé»" pitchFamily="18" charset="0"/>
              </a:rPr>
              <a:t>统体系结构的</a:t>
            </a:r>
            <a:r>
              <a:rPr lang="en-US" altLang="zh-CN" sz="3198" b="1" dirty="0">
                <a:solidFill>
                  <a:srgbClr val="FF0000"/>
                </a:solidFill>
                <a:latin typeface="å¾®è½¯éé»" pitchFamily="18" charset="0"/>
                <a:cs typeface="å¾®è½¯éé»" pitchFamily="18" charset="0"/>
              </a:rPr>
              <a:t>抽象</a:t>
            </a:r>
          </a:p>
          <a:p>
            <a:pPr>
              <a:lnSpc>
                <a:spcPts val="3500"/>
              </a:lnSpc>
              <a:tabLst>
                <a:tab pos="342900" algn="l"/>
                <a:tab pos="457200" algn="l"/>
                <a:tab pos="2578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定义构件及连接方式的各种属性</a:t>
            </a:r>
          </a:p>
          <a:p>
            <a:pPr>
              <a:lnSpc>
                <a:spcPts val="3400"/>
              </a:lnSpc>
              <a:tabLst>
                <a:tab pos="342900" algn="l"/>
                <a:tab pos="457200" algn="l"/>
                <a:tab pos="2578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规定了构件的组合规则和限制</a:t>
            </a:r>
          </a:p>
          <a:p>
            <a:pPr>
              <a:lnSpc>
                <a:spcPts val="4600"/>
              </a:lnSpc>
              <a:tabLst>
                <a:tab pos="342900" algn="l"/>
                <a:tab pos="457200" algn="l"/>
                <a:tab pos="2578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常用体系结构风格</a:t>
            </a:r>
          </a:p>
          <a:p>
            <a:pPr>
              <a:lnSpc>
                <a:spcPts val="3400"/>
              </a:lnSpc>
              <a:tabLst>
                <a:tab pos="342900" algn="l"/>
                <a:tab pos="457200" algn="l"/>
                <a:tab pos="2578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层次体系结构风格</a:t>
            </a:r>
          </a:p>
          <a:p>
            <a:pPr>
              <a:lnSpc>
                <a:spcPts val="3400"/>
              </a:lnSpc>
              <a:tabLst>
                <a:tab pos="342900" algn="l"/>
                <a:tab pos="457200" algn="l"/>
                <a:tab pos="2578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管道</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过滤器风格</a:t>
            </a:r>
          </a:p>
          <a:p>
            <a:pPr>
              <a:lnSpc>
                <a:spcPts val="3400"/>
              </a:lnSpc>
              <a:tabLst>
                <a:tab pos="342900" algn="l"/>
                <a:tab pos="457200" algn="l"/>
                <a:tab pos="2578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Comic Sans MS" pitchFamily="18" charset="0"/>
                <a:cs typeface="Comic Sans MS" pitchFamily="18" charset="0"/>
              </a:rPr>
              <a:t>C2</a:t>
            </a:r>
            <a:r>
              <a:rPr lang="en-US" altLang="zh-CN" sz="2400" dirty="0">
                <a:solidFill>
                  <a:srgbClr val="000000"/>
                </a:solidFill>
                <a:latin typeface="SimHei" pitchFamily="18" charset="0"/>
                <a:cs typeface="SimHei" pitchFamily="18" charset="0"/>
              </a:rPr>
              <a:t>、黑板</a:t>
            </a:r>
            <a:r>
              <a:rPr lang="en-US" altLang="zh-CN" sz="2400" dirty="0">
                <a:solidFill>
                  <a:srgbClr val="000000"/>
                </a:solidFill>
                <a:latin typeface="Times New Roman" pitchFamily="18" charset="0"/>
                <a:cs typeface="Times New Roman"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17/75</a:t>
            </a:r>
          </a:p>
        </p:txBody>
      </p:sp>
      <p:sp>
        <p:nvSpPr>
          <p:cNvPr id="42" name="TextBox 1"/>
          <p:cNvSpPr txBox="1"/>
          <p:nvPr/>
        </p:nvSpPr>
        <p:spPr>
          <a:xfrm>
            <a:off x="469900" y="381000"/>
            <a:ext cx="8001000" cy="5130800"/>
          </a:xfrm>
          <a:prstGeom prst="rect">
            <a:avLst/>
          </a:prstGeom>
          <a:noFill/>
        </p:spPr>
        <p:txBody>
          <a:bodyPr wrap="none" lIns="0" tIns="0" rIns="0" rtlCol="0">
            <a:spAutoFit/>
          </a:bodyPr>
          <a:lstStyle/>
          <a:p>
            <a:pPr>
              <a:lnSpc>
                <a:spcPts val="5200"/>
              </a:lnSpc>
              <a:tabLst>
                <a:tab pos="2578100" algn="l"/>
              </a:tabLst>
            </a:pPr>
            <a:r>
              <a:rPr lang="en-US" altLang="zh-CN" dirty="0"/>
              <a:t>	</a:t>
            </a:r>
            <a:r>
              <a:rPr lang="en-US" altLang="zh-CN" sz="4002" b="1" dirty="0">
                <a:solidFill>
                  <a:srgbClr val="3D00EA"/>
                </a:solidFill>
                <a:latin typeface="å¾®è½¯éé»" pitchFamily="18" charset="0"/>
                <a:cs typeface="å¾®è½¯éé»" pitchFamily="18" charset="0"/>
              </a:rPr>
              <a:t>体系结构模式</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600"/>
              </a:lnSpc>
              <a:tabLst>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所允许的构件和连接器的类型有哪些</a:t>
            </a:r>
          </a:p>
          <a:p>
            <a:pPr>
              <a:lnSpc>
                <a:spcPts val="5300"/>
              </a:lnSpc>
              <a:tabLst>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所容许的结构模式</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连接关系类型</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是什么</a:t>
            </a:r>
          </a:p>
          <a:p>
            <a:pPr>
              <a:lnSpc>
                <a:spcPts val="5300"/>
              </a:lnSpc>
              <a:tabLst>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基本的计算模型是什么</a:t>
            </a:r>
          </a:p>
          <a:p>
            <a:pPr>
              <a:lnSpc>
                <a:spcPts val="5300"/>
              </a:lnSpc>
              <a:tabLst>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该种体系结构风格的典型实例</a:t>
            </a:r>
          </a:p>
          <a:p>
            <a:pPr>
              <a:lnSpc>
                <a:spcPts val="5300"/>
              </a:lnSpc>
              <a:tabLst>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该种体系结构风格适用于何种场合</a:t>
            </a:r>
          </a:p>
          <a:p>
            <a:pPr>
              <a:lnSpc>
                <a:spcPts val="5300"/>
              </a:lnSpc>
              <a:tabLst>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该种体系结构风格有何优缺点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18/75</a:t>
            </a:r>
          </a:p>
        </p:txBody>
      </p:sp>
      <p:sp>
        <p:nvSpPr>
          <p:cNvPr id="42" name="TextBox 1"/>
          <p:cNvSpPr txBox="1"/>
          <p:nvPr/>
        </p:nvSpPr>
        <p:spPr>
          <a:xfrm>
            <a:off x="469900" y="368300"/>
            <a:ext cx="7766550" cy="5764976"/>
          </a:xfrm>
          <a:prstGeom prst="rect">
            <a:avLst/>
          </a:prstGeom>
          <a:noFill/>
        </p:spPr>
        <p:txBody>
          <a:bodyPr wrap="none" lIns="0" tIns="0" rIns="0" rtlCol="0">
            <a:spAutoFit/>
          </a:bodyPr>
          <a:lstStyle/>
          <a:p>
            <a:pPr>
              <a:lnSpc>
                <a:spcPts val="5200"/>
              </a:lnSpc>
              <a:tabLst>
                <a:tab pos="342900" algn="l"/>
                <a:tab pos="2057400" algn="l"/>
              </a:tabLst>
            </a:pPr>
            <a:r>
              <a:rPr lang="en-US" altLang="zh-CN" dirty="0"/>
              <a:t>		</a:t>
            </a:r>
            <a:r>
              <a:rPr lang="en-US" altLang="zh-CN" sz="4002" b="1" dirty="0">
                <a:solidFill>
                  <a:srgbClr val="3D00EA"/>
                </a:solidFill>
                <a:latin typeface="å¾®è½¯éé»" pitchFamily="18" charset="0"/>
                <a:cs typeface="å¾®è½¯éé»" pitchFamily="18" charset="0"/>
              </a:rPr>
              <a:t>常用体系结构风格</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数据流风格：</a:t>
            </a:r>
            <a:r>
              <a:rPr lang="en-US" altLang="zh-CN" sz="2800" dirty="0">
                <a:solidFill>
                  <a:srgbClr val="000000"/>
                </a:solidFill>
                <a:latin typeface="å¾®è½¯éé»" pitchFamily="18" charset="0"/>
                <a:cs typeface="å¾®è½¯éé»" pitchFamily="18" charset="0"/>
              </a:rPr>
              <a:t>批处理、管道</a:t>
            </a:r>
            <a:r>
              <a:rPr lang="en-US" altLang="zh-CN" sz="2800" dirty="0">
                <a:solidFill>
                  <a:srgbClr val="000000"/>
                </a:solidFill>
                <a:latin typeface="Comic Sans MS" pitchFamily="18" charset="0"/>
                <a:cs typeface="Comic Sans MS" pitchFamily="18" charset="0"/>
              </a:rPr>
              <a:t>/</a:t>
            </a:r>
            <a:r>
              <a:rPr lang="en-US" altLang="zh-CN" sz="2800" dirty="0">
                <a:solidFill>
                  <a:srgbClr val="000000"/>
                </a:solidFill>
                <a:latin typeface="å¾®è½¯éé»" pitchFamily="18" charset="0"/>
                <a:cs typeface="å¾®è½¯éé»" pitchFamily="18" charset="0"/>
              </a:rPr>
              <a:t>过滤器风格</a:t>
            </a:r>
            <a:endParaRPr lang="en-US" altLang="zh-CN" sz="3198" dirty="0">
              <a:solidFill>
                <a:srgbClr val="000000"/>
              </a:solidFill>
              <a:latin typeface="å¾®è½¯éé»" pitchFamily="18" charset="0"/>
              <a:cs typeface="å¾®è½¯éé»" pitchFamily="18" charset="0"/>
            </a:endParaRPr>
          </a:p>
          <a:p>
            <a:pPr>
              <a:lnSpc>
                <a:spcPts val="4600"/>
              </a:lnSpc>
              <a:tabLst>
                <a:tab pos="3429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请求</a:t>
            </a:r>
            <a:r>
              <a:rPr lang="en-US" altLang="zh-CN" sz="3198" b="1" dirty="0">
                <a:solidFill>
                  <a:srgbClr val="000000"/>
                </a:solidFill>
                <a:latin typeface="Comic Sans MS" pitchFamily="18" charset="0"/>
                <a:cs typeface="Comic Sans MS" pitchFamily="18" charset="0"/>
              </a:rPr>
              <a:t>/</a:t>
            </a:r>
            <a:r>
              <a:rPr lang="en-US" altLang="zh-CN" sz="3198" b="1" dirty="0" err="1">
                <a:solidFill>
                  <a:srgbClr val="000000"/>
                </a:solidFill>
                <a:latin typeface="å¾®è½¯éé»" pitchFamily="18" charset="0"/>
                <a:cs typeface="å¾®è½¯éé»" pitchFamily="18" charset="0"/>
              </a:rPr>
              <a:t>调用风格：</a:t>
            </a:r>
            <a:r>
              <a:rPr lang="en-US" altLang="zh-CN" sz="2800" dirty="0" err="1">
                <a:solidFill>
                  <a:srgbClr val="000000"/>
                </a:solidFill>
                <a:latin typeface="å¾®è½¯éé»" pitchFamily="18" charset="0"/>
                <a:cs typeface="å¾®è½¯éé»" pitchFamily="18" charset="0"/>
              </a:rPr>
              <a:t>数据抽象和面向对象风格</a:t>
            </a:r>
            <a:r>
              <a:rPr lang="en-US" altLang="zh-CN" sz="2800" dirty="0">
                <a:solidFill>
                  <a:srgbClr val="000000"/>
                </a:solidFill>
                <a:latin typeface="å¾®è½¯éé»" pitchFamily="18" charset="0"/>
                <a:cs typeface="å¾®è½¯éé»" pitchFamily="18" charset="0"/>
              </a:rPr>
              <a:t>、</a:t>
            </a:r>
          </a:p>
          <a:p>
            <a:pPr>
              <a:lnSpc>
                <a:spcPts val="4600"/>
              </a:lnSpc>
              <a:tabLst>
                <a:tab pos="342900" algn="l"/>
                <a:tab pos="2057400" algn="l"/>
              </a:tabLst>
            </a:pPr>
            <a:r>
              <a:rPr lang="en-US" altLang="zh-CN" sz="2800" dirty="0" err="1">
                <a:solidFill>
                  <a:srgbClr val="000000"/>
                </a:solidFill>
                <a:latin typeface="å¾®è½¯éé»" pitchFamily="18" charset="0"/>
                <a:cs typeface="å¾®è½¯éé»" pitchFamily="18" charset="0"/>
              </a:rPr>
              <a:t>主程序和子程序风格、层次结构风格</a:t>
            </a:r>
            <a:endParaRPr lang="en-US" altLang="zh-CN" sz="2800" dirty="0">
              <a:solidFill>
                <a:srgbClr val="000000"/>
              </a:solidFill>
              <a:latin typeface="å¾®è½¯éé»" pitchFamily="18" charset="0"/>
              <a:cs typeface="å¾®è½¯éé»" pitchFamily="18" charset="0"/>
            </a:endParaRPr>
          </a:p>
          <a:p>
            <a:pPr>
              <a:lnSpc>
                <a:spcPts val="4700"/>
              </a:lnSpc>
              <a:tabLst>
                <a:tab pos="3429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基于事件的隐式调用风格：</a:t>
            </a:r>
            <a:r>
              <a:rPr lang="en-US" altLang="zh-CN" sz="2800" dirty="0">
                <a:solidFill>
                  <a:srgbClr val="000000"/>
                </a:solidFill>
                <a:latin typeface="å¾®è½¯éé»" pitchFamily="18" charset="0"/>
                <a:cs typeface="å¾®è½¯éé»" pitchFamily="18" charset="0"/>
              </a:rPr>
              <a:t>总线风格、层</a:t>
            </a:r>
          </a:p>
          <a:p>
            <a:pPr>
              <a:lnSpc>
                <a:spcPts val="3800"/>
              </a:lnSpc>
              <a:tabLst>
                <a:tab pos="342900" algn="l"/>
                <a:tab pos="2057400" algn="l"/>
              </a:tabLst>
            </a:pPr>
            <a:r>
              <a:rPr lang="en-US" altLang="zh-CN" sz="2800" dirty="0"/>
              <a:t>	</a:t>
            </a:r>
            <a:r>
              <a:rPr lang="en-US" altLang="zh-CN" sz="2800" dirty="0">
                <a:solidFill>
                  <a:srgbClr val="000000"/>
                </a:solidFill>
                <a:latin typeface="å¾®è½¯éé»" pitchFamily="18" charset="0"/>
                <a:cs typeface="å¾®è½¯éé»" pitchFamily="18" charset="0"/>
              </a:rPr>
              <a:t>次总线风格、</a:t>
            </a:r>
            <a:r>
              <a:rPr lang="en-US" altLang="zh-CN" sz="2800" dirty="0">
                <a:solidFill>
                  <a:srgbClr val="000000"/>
                </a:solidFill>
                <a:latin typeface="Comic Sans MS" pitchFamily="18" charset="0"/>
                <a:cs typeface="Comic Sans MS" pitchFamily="18" charset="0"/>
              </a:rPr>
              <a:t>C2</a:t>
            </a:r>
            <a:r>
              <a:rPr lang="en-US" altLang="zh-CN" sz="2800" dirty="0">
                <a:solidFill>
                  <a:srgbClr val="000000"/>
                </a:solidFill>
                <a:latin typeface="å¾®è½¯éé»" pitchFamily="18" charset="0"/>
                <a:cs typeface="å¾®è½¯éé»" pitchFamily="18" charset="0"/>
              </a:rPr>
              <a:t>风格</a:t>
            </a:r>
          </a:p>
          <a:p>
            <a:pPr>
              <a:lnSpc>
                <a:spcPts val="4600"/>
              </a:lnSpc>
              <a:tabLst>
                <a:tab pos="3429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分布式计算风格：</a:t>
            </a:r>
            <a:r>
              <a:rPr lang="en-US" altLang="zh-CN" sz="2800" dirty="0">
                <a:solidFill>
                  <a:srgbClr val="000000"/>
                </a:solidFill>
                <a:latin typeface="Comic Sans MS" pitchFamily="18" charset="0"/>
                <a:cs typeface="Comic Sans MS" pitchFamily="18" charset="0"/>
              </a:rPr>
              <a:t>C/S</a:t>
            </a:r>
            <a:r>
              <a:rPr lang="en-US" altLang="zh-CN" sz="2800" dirty="0">
                <a:solidFill>
                  <a:srgbClr val="000000"/>
                </a:solidFill>
                <a:latin typeface="å¾®è½¯éé»" pitchFamily="18" charset="0"/>
                <a:cs typeface="å¾®è½¯éé»" pitchFamily="18" charset="0"/>
              </a:rPr>
              <a:t>风格、</a:t>
            </a:r>
            <a:r>
              <a:rPr lang="en-US" altLang="zh-CN" sz="2800" dirty="0">
                <a:solidFill>
                  <a:srgbClr val="000000"/>
                </a:solidFill>
                <a:latin typeface="Comic Sans MS" pitchFamily="18" charset="0"/>
                <a:cs typeface="Comic Sans MS" pitchFamily="18" charset="0"/>
              </a:rPr>
              <a:t>B/S</a:t>
            </a:r>
            <a:r>
              <a:rPr lang="en-US" altLang="zh-CN" sz="2800" dirty="0">
                <a:solidFill>
                  <a:srgbClr val="000000"/>
                </a:solidFill>
                <a:latin typeface="å¾®è½¯éé»" pitchFamily="18" charset="0"/>
                <a:cs typeface="å¾®è½¯éé»" pitchFamily="18" charset="0"/>
              </a:rPr>
              <a:t>风格</a:t>
            </a:r>
            <a:endParaRPr lang="en-US" altLang="zh-CN" sz="3198" dirty="0">
              <a:solidFill>
                <a:srgbClr val="000000"/>
              </a:solidFill>
              <a:latin typeface="å¾®è½¯éé»" pitchFamily="18" charset="0"/>
              <a:cs typeface="å¾®è½¯éé»" pitchFamily="18" charset="0"/>
            </a:endParaRPr>
          </a:p>
          <a:p>
            <a:pPr>
              <a:lnSpc>
                <a:spcPts val="4600"/>
              </a:lnSpc>
              <a:tabLst>
                <a:tab pos="3429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err="1">
                <a:solidFill>
                  <a:srgbClr val="000000"/>
                </a:solidFill>
                <a:latin typeface="å¾®è½¯éé»" pitchFamily="18" charset="0"/>
                <a:cs typeface="å¾®è½¯éé»" pitchFamily="18" charset="0"/>
              </a:rPr>
              <a:t>虚拟化：</a:t>
            </a:r>
            <a:r>
              <a:rPr lang="en-US" altLang="zh-CN" sz="2800" dirty="0" err="1">
                <a:solidFill>
                  <a:srgbClr val="000000"/>
                </a:solidFill>
                <a:latin typeface="Comic Sans MS" pitchFamily="18" charset="0"/>
                <a:cs typeface="Comic Sans MS" pitchFamily="18" charset="0"/>
              </a:rPr>
              <a:t>SOA</a:t>
            </a:r>
            <a:r>
              <a:rPr lang="en-US" altLang="zh-CN" sz="2800" dirty="0" err="1">
                <a:solidFill>
                  <a:srgbClr val="000000"/>
                </a:solidFill>
                <a:latin typeface="å¾®è½¯éé»" pitchFamily="18" charset="0"/>
                <a:cs typeface="å¾®è½¯éé»" pitchFamily="18" charset="0"/>
              </a:rPr>
              <a:t>、网格体系结构</a:t>
            </a:r>
            <a:endParaRPr lang="en-US" altLang="zh-CN" sz="2800" dirty="0">
              <a:solidFill>
                <a:srgbClr val="000000"/>
              </a:solidFill>
              <a:latin typeface="å¾®è½¯éé»" pitchFamily="18" charset="0"/>
              <a:cs typeface="å¾®è½¯éé»" pitchFamily="18" charset="0"/>
            </a:endParaRPr>
          </a:p>
          <a:p>
            <a:pPr>
              <a:lnSpc>
                <a:spcPts val="4600"/>
              </a:lnSpc>
              <a:tabLst>
                <a:tab pos="342900" algn="l"/>
                <a:tab pos="2057400" algn="l"/>
              </a:tabLst>
            </a:pPr>
            <a:r>
              <a:rPr lang="en-US" altLang="zh-CN" sz="2800" dirty="0">
                <a:solidFill>
                  <a:srgbClr val="000000"/>
                </a:solidFill>
                <a:latin typeface="å¾®è½¯éé»" pitchFamily="18" charset="0"/>
                <a:cs typeface="å¾®è½¯éé»" pitchFamily="18" charset="0"/>
              </a:rPr>
              <a:t>…</a:t>
            </a:r>
            <a:endParaRPr lang="en-US" altLang="zh-CN" sz="3198" dirty="0">
              <a:solidFill>
                <a:srgbClr val="000000"/>
              </a:solidFill>
              <a:latin typeface="å¾®è½¯éé»" pitchFamily="18" charset="0"/>
              <a:cs typeface="å¾®è½¯éé»"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115300" y="6273800"/>
            <a:ext cx="4064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2/75</a:t>
            </a:r>
          </a:p>
        </p:txBody>
      </p:sp>
      <p:sp>
        <p:nvSpPr>
          <p:cNvPr id="41" name="TextBox 1"/>
          <p:cNvSpPr txBox="1"/>
          <p:nvPr/>
        </p:nvSpPr>
        <p:spPr>
          <a:xfrm>
            <a:off x="469900" y="419100"/>
            <a:ext cx="7016344"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i="1" dirty="0">
                <a:solidFill>
                  <a:srgbClr val="000000"/>
                </a:solidFill>
                <a:latin typeface="å¾®è½¯éé»" pitchFamily="18" charset="0"/>
                <a:cs typeface="å¾®è½¯éé»" pitchFamily="18" charset="0"/>
              </a:rPr>
              <a:t>软件体系结构概念及发展历程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软件体系结构风格</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软件体系结构描述</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软件体系结构设计和复用</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软件体系结构分析和评估</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动态软件体系结构</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3"/>
          <p:cNvPicPr>
            <a:picLocks noChangeAspect="1" noChangeArrowheads="1"/>
          </p:cNvPicPr>
          <p:nvPr/>
        </p:nvPicPr>
        <p:blipFill>
          <a:blip r:embed="rId2"/>
          <a:srcRect/>
          <a:stretch>
            <a:fillRect/>
          </a:stretch>
        </p:blipFill>
        <p:spPr bwMode="auto">
          <a:xfrm>
            <a:off x="673100" y="1206500"/>
            <a:ext cx="7416800" cy="42926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19/75</a:t>
            </a:r>
          </a:p>
        </p:txBody>
      </p:sp>
      <p:sp>
        <p:nvSpPr>
          <p:cNvPr id="43" name="TextBox 1"/>
          <p:cNvSpPr txBox="1"/>
          <p:nvPr/>
        </p:nvSpPr>
        <p:spPr>
          <a:xfrm>
            <a:off x="1752600" y="203200"/>
            <a:ext cx="56134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C/S(</a:t>
            </a:r>
            <a:r>
              <a:rPr lang="en-US" altLang="zh-CN" sz="4002" b="1" dirty="0">
                <a:solidFill>
                  <a:srgbClr val="3D00EA"/>
                </a:solidFill>
                <a:latin typeface="å¾®è½¯éé»" pitchFamily="18" charset="0"/>
                <a:cs typeface="å¾®è½¯éé»" pitchFamily="18" charset="0"/>
              </a:rPr>
              <a:t>客户机</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服务器</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风格</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578100" y="292100"/>
            <a:ext cx="4038600" cy="5842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2044700" y="1511300"/>
            <a:ext cx="5816600" cy="4521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20/75</a:t>
            </a:r>
          </a:p>
        </p:txBody>
      </p:sp>
      <p:sp>
        <p:nvSpPr>
          <p:cNvPr id="43" name="TextBox 1"/>
          <p:cNvSpPr txBox="1"/>
          <p:nvPr/>
        </p:nvSpPr>
        <p:spPr>
          <a:xfrm>
            <a:off x="2578100" y="203200"/>
            <a:ext cx="39751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å¾®è½¯éé»" pitchFamily="18" charset="0"/>
                <a:cs typeface="å¾®è½¯éé»" pitchFamily="18" charset="0"/>
              </a:rPr>
              <a:t>三层</a:t>
            </a:r>
            <a:r>
              <a:rPr lang="en-US" altLang="zh-CN" sz="4002" b="1" dirty="0">
                <a:solidFill>
                  <a:srgbClr val="3D00EA"/>
                </a:solidFill>
                <a:latin typeface="Comic Sans MS" pitchFamily="18" charset="0"/>
                <a:cs typeface="Comic Sans MS" pitchFamily="18" charset="0"/>
              </a:rPr>
              <a:t>C/S</a:t>
            </a:r>
            <a:r>
              <a:rPr lang="en-US" altLang="zh-CN" sz="4002" b="1" dirty="0">
                <a:solidFill>
                  <a:srgbClr val="3D00EA"/>
                </a:solidFill>
                <a:latin typeface="å¾®è½¯éé»" pitchFamily="18" charset="0"/>
                <a:cs typeface="å¾®è½¯éé»" pitchFamily="18" charset="0"/>
              </a:rPr>
              <a:t>结构风格</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765300" y="292100"/>
            <a:ext cx="5689600" cy="6223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1663700" y="1130300"/>
            <a:ext cx="6553200" cy="4864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21/75</a:t>
            </a:r>
          </a:p>
        </p:txBody>
      </p:sp>
      <p:sp>
        <p:nvSpPr>
          <p:cNvPr id="43" name="TextBox 1"/>
          <p:cNvSpPr txBox="1"/>
          <p:nvPr/>
        </p:nvSpPr>
        <p:spPr>
          <a:xfrm>
            <a:off x="1752600" y="203200"/>
            <a:ext cx="56261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B/S(</a:t>
            </a:r>
            <a:r>
              <a:rPr lang="en-US" altLang="zh-CN" sz="4002" b="1" dirty="0">
                <a:solidFill>
                  <a:srgbClr val="3D00EA"/>
                </a:solidFill>
                <a:latin typeface="å¾®è½¯éé»" pitchFamily="18" charset="0"/>
                <a:cs typeface="å¾®è½¯éé»" pitchFamily="18" charset="0"/>
              </a:rPr>
              <a:t>浏览器</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服务器</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风格</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460500" y="292100"/>
            <a:ext cx="7162800" cy="56896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22/75</a:t>
            </a:r>
          </a:p>
        </p:txBody>
      </p:sp>
      <p:sp>
        <p:nvSpPr>
          <p:cNvPr id="42" name="TextBox 1"/>
          <p:cNvSpPr txBox="1"/>
          <p:nvPr/>
        </p:nvSpPr>
        <p:spPr>
          <a:xfrm>
            <a:off x="2362200" y="203200"/>
            <a:ext cx="43942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C/S</a:t>
            </a:r>
            <a:r>
              <a:rPr lang="en-US" altLang="zh-CN" sz="4002" b="1" dirty="0">
                <a:solidFill>
                  <a:srgbClr val="3D00EA"/>
                </a:solidFill>
                <a:latin typeface="Times New Roman" pitchFamily="18" charset="0"/>
                <a:cs typeface="Times New Roman" pitchFamily="18" charset="0"/>
              </a:rPr>
              <a:t>—</a:t>
            </a:r>
            <a:r>
              <a:rPr lang="en-US" altLang="zh-CN" sz="4002" b="1" dirty="0">
                <a:solidFill>
                  <a:srgbClr val="3D00EA"/>
                </a:solidFill>
                <a:latin typeface="Comic Sans MS" pitchFamily="18" charset="0"/>
                <a:cs typeface="Comic Sans MS" pitchFamily="18" charset="0"/>
              </a:rPr>
              <a:t>B/S</a:t>
            </a:r>
            <a:r>
              <a:rPr lang="en-US" altLang="zh-CN" sz="4002" b="1" dirty="0">
                <a:solidFill>
                  <a:srgbClr val="3D00EA"/>
                </a:solidFill>
                <a:latin typeface="å¾®è½¯éé»" pitchFamily="18" charset="0"/>
                <a:cs typeface="å¾®è½¯éé»" pitchFamily="18" charset="0"/>
              </a:rPr>
              <a:t>混合风格</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23/75</a:t>
            </a:r>
          </a:p>
        </p:txBody>
      </p:sp>
      <p:sp>
        <p:nvSpPr>
          <p:cNvPr id="42" name="TextBox 1"/>
          <p:cNvSpPr txBox="1"/>
          <p:nvPr/>
        </p:nvSpPr>
        <p:spPr>
          <a:xfrm>
            <a:off x="469900" y="381000"/>
            <a:ext cx="7645400" cy="5321300"/>
          </a:xfrm>
          <a:prstGeom prst="rect">
            <a:avLst/>
          </a:prstGeom>
          <a:noFill/>
        </p:spPr>
        <p:txBody>
          <a:bodyPr wrap="none" lIns="0" tIns="0" rIns="0" rtlCol="0">
            <a:spAutoFit/>
          </a:bodyPr>
          <a:lstStyle/>
          <a:p>
            <a:pPr>
              <a:lnSpc>
                <a:spcPts val="5200"/>
              </a:lnSpc>
              <a:tabLst>
                <a:tab pos="342900" algn="l"/>
                <a:tab pos="457200" algn="l"/>
                <a:tab pos="2057400" algn="l"/>
              </a:tabLst>
            </a:pPr>
            <a:r>
              <a:rPr lang="en-US" altLang="zh-CN" dirty="0"/>
              <a:t>			</a:t>
            </a:r>
            <a:r>
              <a:rPr lang="en-US" altLang="zh-CN" sz="4002" b="1" dirty="0">
                <a:solidFill>
                  <a:srgbClr val="3D00EA"/>
                </a:solidFill>
                <a:latin typeface="å¾®è½¯éé»" pitchFamily="18" charset="0"/>
                <a:cs typeface="å¾®è½¯éé»" pitchFamily="18" charset="0"/>
              </a:rPr>
              <a:t>层次体系结构风格</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系统分为若干层次，每一层仅为上一层提</a:t>
            </a:r>
          </a:p>
          <a:p>
            <a:pPr>
              <a:lnSpc>
                <a:spcPts val="3700"/>
              </a:lnSpc>
              <a:tabLst>
                <a:tab pos="342900" algn="l"/>
                <a:tab pos="457200" algn="l"/>
                <a:tab pos="2057400" algn="l"/>
              </a:tabLst>
            </a:pPr>
            <a:r>
              <a:rPr lang="en-US" altLang="zh-CN" dirty="0"/>
              <a:t>	</a:t>
            </a:r>
            <a:r>
              <a:rPr lang="en-US" altLang="zh-CN" sz="3198" b="1" dirty="0">
                <a:solidFill>
                  <a:srgbClr val="000000"/>
                </a:solidFill>
                <a:latin typeface="å¾®è½¯éé»" pitchFamily="18" charset="0"/>
                <a:cs typeface="å¾®è½¯éé»" pitchFamily="18" charset="0"/>
              </a:rPr>
              <a:t>供服务</a:t>
            </a:r>
          </a:p>
          <a:p>
            <a:pPr>
              <a:lnSpc>
                <a:spcPts val="4700"/>
              </a:lnSpc>
              <a:tabLst>
                <a:tab pos="342900" algn="l"/>
                <a:tab pos="4572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稳定的层间接口</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甚至可标准化</a:t>
            </a:r>
            <a:r>
              <a:rPr lang="en-US" altLang="zh-CN" sz="3198" b="1" dirty="0">
                <a:solidFill>
                  <a:srgbClr val="000000"/>
                </a:solidFill>
                <a:latin typeface="Comic Sans MS" pitchFamily="18" charset="0"/>
                <a:cs typeface="Comic Sans MS" pitchFamily="18" charset="0"/>
              </a:rPr>
              <a:t>)</a:t>
            </a:r>
          </a:p>
          <a:p>
            <a:pPr>
              <a:lnSpc>
                <a:spcPts val="3400"/>
              </a:lnSpc>
              <a:tabLst>
                <a:tab pos="342900" algn="l"/>
                <a:tab pos="457200" algn="l"/>
                <a:tab pos="2057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Comic Sans MS" pitchFamily="18" charset="0"/>
                <a:cs typeface="Comic Sans MS" pitchFamily="18" charset="0"/>
              </a:rPr>
              <a:t>EJB</a:t>
            </a:r>
            <a:r>
              <a:rPr lang="en-US" altLang="zh-CN" sz="2400" dirty="0">
                <a:solidFill>
                  <a:srgbClr val="000000"/>
                </a:solidFill>
                <a:latin typeface="SimHei" pitchFamily="18" charset="0"/>
                <a:cs typeface="SimHei" pitchFamily="18" charset="0"/>
              </a:rPr>
              <a:t>中关于访问接口和持久化规范</a:t>
            </a:r>
          </a:p>
          <a:p>
            <a:pPr>
              <a:lnSpc>
                <a:spcPts val="3400"/>
              </a:lnSpc>
              <a:tabLst>
                <a:tab pos="342900" algn="l"/>
                <a:tab pos="457200" algn="l"/>
                <a:tab pos="2057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数据库访问引擎、</a:t>
            </a:r>
            <a:r>
              <a:rPr lang="en-US" altLang="zh-CN" sz="2400" dirty="0">
                <a:solidFill>
                  <a:srgbClr val="000000"/>
                </a:solidFill>
                <a:latin typeface="Comic Sans MS" pitchFamily="18" charset="0"/>
                <a:cs typeface="Comic Sans MS" pitchFamily="18" charset="0"/>
              </a:rPr>
              <a:t>SQL</a:t>
            </a:r>
          </a:p>
          <a:p>
            <a:pPr>
              <a:lnSpc>
                <a:spcPts val="4600"/>
              </a:lnSpc>
              <a:tabLst>
                <a:tab pos="342900" algn="l"/>
                <a:tab pos="4572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优点：层的重用、标准化支持、局部依赖</a:t>
            </a:r>
          </a:p>
          <a:p>
            <a:pPr>
              <a:lnSpc>
                <a:spcPts val="3700"/>
              </a:lnSpc>
              <a:tabLst>
                <a:tab pos="342900" algn="l"/>
                <a:tab pos="457200" algn="l"/>
                <a:tab pos="2057400" algn="l"/>
              </a:tabLst>
            </a:pPr>
            <a:r>
              <a:rPr lang="en-US" altLang="zh-CN" dirty="0"/>
              <a:t>	</a:t>
            </a:r>
            <a:r>
              <a:rPr lang="en-US" altLang="zh-CN" sz="3198" b="1" dirty="0">
                <a:solidFill>
                  <a:srgbClr val="000000"/>
                </a:solidFill>
                <a:latin typeface="å¾®è½¯éé»" pitchFamily="18" charset="0"/>
                <a:cs typeface="å¾®è½¯éé»" pitchFamily="18" charset="0"/>
              </a:rPr>
              <a:t>性、局部替换性</a:t>
            </a:r>
          </a:p>
          <a:p>
            <a:pPr>
              <a:lnSpc>
                <a:spcPts val="4700"/>
              </a:lnSpc>
              <a:tabLst>
                <a:tab pos="342900" algn="l"/>
                <a:tab pos="4572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典型：</a:t>
            </a:r>
            <a:r>
              <a:rPr lang="en-US" altLang="zh-CN" sz="3198" b="1" dirty="0">
                <a:solidFill>
                  <a:srgbClr val="000000"/>
                </a:solidFill>
                <a:latin typeface="Comic Sans MS" pitchFamily="18" charset="0"/>
                <a:cs typeface="Comic Sans MS" pitchFamily="18" charset="0"/>
              </a:rPr>
              <a:t>J2EE</a:t>
            </a:r>
            <a:r>
              <a:rPr lang="en-US" altLang="zh-CN" sz="3198" b="1" dirty="0">
                <a:solidFill>
                  <a:srgbClr val="000000"/>
                </a:solidFill>
                <a:latin typeface="å¾®è½¯éé»" pitchFamily="18" charset="0"/>
                <a:cs typeface="å¾®è½¯éé»" pitchFamily="18" charset="0"/>
              </a:rPr>
              <a:t>顶层架构、</a:t>
            </a:r>
            <a:r>
              <a:rPr lang="en-US" altLang="zh-CN" sz="3198" b="1" dirty="0">
                <a:solidFill>
                  <a:srgbClr val="000000"/>
                </a:solidFill>
                <a:latin typeface="Comic Sans MS" pitchFamily="18" charset="0"/>
                <a:cs typeface="Comic Sans MS" pitchFamily="18" charset="0"/>
              </a:rPr>
              <a:t>TCP/IP</a:t>
            </a:r>
            <a:r>
              <a:rPr lang="en-US" altLang="zh-CN" sz="3198" b="1" dirty="0">
                <a:solidFill>
                  <a:srgbClr val="000000"/>
                </a:solidFill>
                <a:latin typeface="å¾®è½¯éé»" pitchFamily="18" charset="0"/>
                <a:cs typeface="å¾®è½¯éé»" pitchFamily="18" charset="0"/>
              </a:rPr>
              <a:t>协议栈</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3"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24/75</a:t>
            </a:r>
          </a:p>
        </p:txBody>
      </p:sp>
      <p:sp>
        <p:nvSpPr>
          <p:cNvPr id="4" name="TextBox 1"/>
          <p:cNvSpPr txBox="1"/>
          <p:nvPr/>
        </p:nvSpPr>
        <p:spPr>
          <a:xfrm>
            <a:off x="2527300" y="241300"/>
            <a:ext cx="4064000" cy="1409700"/>
          </a:xfrm>
          <a:prstGeom prst="rect">
            <a:avLst/>
          </a:prstGeom>
          <a:noFill/>
        </p:spPr>
        <p:txBody>
          <a:bodyPr wrap="none" lIns="0" tIns="0" rIns="0" rtlCol="0">
            <a:spAutoFit/>
          </a:bodyPr>
          <a:lstStyle/>
          <a:p>
            <a:pPr>
              <a:lnSpc>
                <a:spcPts val="5200"/>
              </a:lnSpc>
              <a:tabLst>
                <a:tab pos="50800" algn="l"/>
              </a:tabLst>
            </a:pPr>
            <a:r>
              <a:rPr lang="en-US" altLang="zh-CN" sz="4002" b="1" dirty="0">
                <a:solidFill>
                  <a:srgbClr val="3D00EA"/>
                </a:solidFill>
                <a:latin typeface="å¾®è½¯éé»" pitchFamily="18" charset="0"/>
                <a:cs typeface="å¾®è½¯éé»" pitchFamily="18" charset="0"/>
              </a:rPr>
              <a:t>层次体系结构实例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800"/>
              </a:lnSpc>
              <a:tabLst>
                <a:tab pos="50800" algn="l"/>
              </a:tabLst>
            </a:pPr>
            <a:r>
              <a:rPr lang="en-US" altLang="zh-CN" dirty="0"/>
              <a:t>	</a:t>
            </a:r>
            <a:r>
              <a:rPr lang="en-US" altLang="zh-CN" sz="1398" b="1" dirty="0">
                <a:solidFill>
                  <a:srgbClr val="000000"/>
                </a:solidFill>
                <a:latin typeface="å¾®è½¯éé»" pitchFamily="18" charset="0"/>
                <a:cs typeface="å¾®è½¯éé»" pitchFamily="18" charset="0"/>
              </a:rPr>
              <a:t>数字出纳员</a:t>
            </a:r>
          </a:p>
        </p:txBody>
      </p:sp>
      <p:sp>
        <p:nvSpPr>
          <p:cNvPr id="5" name="TextBox 1"/>
          <p:cNvSpPr txBox="1"/>
          <p:nvPr/>
        </p:nvSpPr>
        <p:spPr>
          <a:xfrm>
            <a:off x="2603500" y="1930400"/>
            <a:ext cx="520700" cy="342900"/>
          </a:xfrm>
          <a:prstGeom prst="rect">
            <a:avLst/>
          </a:prstGeom>
          <a:noFill/>
        </p:spPr>
        <p:txBody>
          <a:bodyPr wrap="none" lIns="0" tIns="0" rIns="0" rtlCol="0">
            <a:spAutoFit/>
          </a:bodyPr>
          <a:lstStyle/>
          <a:p>
            <a:pPr>
              <a:lnSpc>
                <a:spcPts val="1200"/>
              </a:lnSpc>
              <a:tabLst>
                <a:tab pos="63500" algn="l"/>
              </a:tabLst>
            </a:pPr>
            <a:r>
              <a:rPr lang="en-US" altLang="zh-CN" dirty="0"/>
              <a:t>	</a:t>
            </a:r>
            <a:r>
              <a:rPr lang="en-US" altLang="zh-CN" sz="1398" b="1" dirty="0">
                <a:solidFill>
                  <a:srgbClr val="000000"/>
                </a:solidFill>
                <a:latin typeface="Times New Roman" pitchFamily="18" charset="0"/>
                <a:cs typeface="Times New Roman" pitchFamily="18" charset="0"/>
              </a:rPr>
              <a:t>ATM</a:t>
            </a:r>
          </a:p>
          <a:p>
            <a:pPr>
              <a:lnSpc>
                <a:spcPts val="1500"/>
              </a:lnSpc>
              <a:tabLst>
                <a:tab pos="63500" algn="l"/>
              </a:tabLst>
            </a:pPr>
            <a:r>
              <a:rPr lang="en-US" altLang="zh-CN" sz="1398" b="1" dirty="0">
                <a:solidFill>
                  <a:srgbClr val="000000"/>
                </a:solidFill>
                <a:latin typeface="å¾®è½¯éé»" pitchFamily="18" charset="0"/>
                <a:cs typeface="å¾®è½¯éé»" pitchFamily="18" charset="0"/>
              </a:rPr>
              <a:t>出纳员</a:t>
            </a:r>
          </a:p>
        </p:txBody>
      </p:sp>
      <p:sp>
        <p:nvSpPr>
          <p:cNvPr id="6" name="TextBox 1"/>
          <p:cNvSpPr txBox="1"/>
          <p:nvPr/>
        </p:nvSpPr>
        <p:spPr>
          <a:xfrm>
            <a:off x="4508500" y="19558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付款</a:t>
            </a:r>
          </a:p>
        </p:txBody>
      </p:sp>
      <p:sp>
        <p:nvSpPr>
          <p:cNvPr id="7" name="TextBox 1"/>
          <p:cNvSpPr txBox="1"/>
          <p:nvPr/>
        </p:nvSpPr>
        <p:spPr>
          <a:xfrm>
            <a:off x="6070600" y="1955800"/>
            <a:ext cx="5207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开发票</a:t>
            </a:r>
          </a:p>
        </p:txBody>
      </p:sp>
      <p:sp>
        <p:nvSpPr>
          <p:cNvPr id="8" name="TextBox 1"/>
          <p:cNvSpPr txBox="1"/>
          <p:nvPr/>
        </p:nvSpPr>
        <p:spPr>
          <a:xfrm>
            <a:off x="1282700" y="1651000"/>
            <a:ext cx="5207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应用层</a:t>
            </a:r>
          </a:p>
        </p:txBody>
      </p:sp>
      <p:sp>
        <p:nvSpPr>
          <p:cNvPr id="9" name="TextBox 1"/>
          <p:cNvSpPr txBox="1"/>
          <p:nvPr/>
        </p:nvSpPr>
        <p:spPr>
          <a:xfrm>
            <a:off x="2514600" y="30861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现金管理</a:t>
            </a:r>
          </a:p>
        </p:txBody>
      </p:sp>
      <p:sp>
        <p:nvSpPr>
          <p:cNvPr id="10" name="TextBox 1"/>
          <p:cNvSpPr txBox="1"/>
          <p:nvPr/>
        </p:nvSpPr>
        <p:spPr>
          <a:xfrm>
            <a:off x="4025900" y="30861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帐户管理</a:t>
            </a:r>
          </a:p>
        </p:txBody>
      </p:sp>
      <p:sp>
        <p:nvSpPr>
          <p:cNvPr id="11" name="TextBox 1"/>
          <p:cNvSpPr txBox="1"/>
          <p:nvPr/>
        </p:nvSpPr>
        <p:spPr>
          <a:xfrm>
            <a:off x="5537200" y="30861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发票管理</a:t>
            </a:r>
          </a:p>
        </p:txBody>
      </p:sp>
      <p:sp>
        <p:nvSpPr>
          <p:cNvPr id="12" name="TextBox 1"/>
          <p:cNvSpPr txBox="1"/>
          <p:nvPr/>
        </p:nvSpPr>
        <p:spPr>
          <a:xfrm>
            <a:off x="1295400" y="3098800"/>
            <a:ext cx="5207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业务层</a:t>
            </a:r>
          </a:p>
        </p:txBody>
      </p:sp>
      <p:sp>
        <p:nvSpPr>
          <p:cNvPr id="13" name="TextBox 1"/>
          <p:cNvSpPr txBox="1"/>
          <p:nvPr/>
        </p:nvSpPr>
        <p:spPr>
          <a:xfrm>
            <a:off x="7010400" y="3086100"/>
            <a:ext cx="10541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银行客户管理</a:t>
            </a:r>
          </a:p>
        </p:txBody>
      </p:sp>
      <p:sp>
        <p:nvSpPr>
          <p:cNvPr id="14" name="TextBox 1"/>
          <p:cNvSpPr txBox="1"/>
          <p:nvPr/>
        </p:nvSpPr>
        <p:spPr>
          <a:xfrm>
            <a:off x="2692400" y="4292600"/>
            <a:ext cx="355600" cy="152400"/>
          </a:xfrm>
          <a:prstGeom prst="rect">
            <a:avLst/>
          </a:prstGeom>
          <a:noFill/>
        </p:spPr>
        <p:txBody>
          <a:bodyPr wrap="none" lIns="0" tIns="0" rIns="0" rtlCol="0">
            <a:spAutoFit/>
          </a:bodyPr>
          <a:lstStyle/>
          <a:p>
            <a:pPr>
              <a:lnSpc>
                <a:spcPts val="1200"/>
              </a:lnSpc>
              <a:tabLst/>
            </a:pPr>
            <a:r>
              <a:rPr lang="en-US" altLang="zh-CN" sz="1398" b="1" dirty="0">
                <a:solidFill>
                  <a:srgbClr val="000000"/>
                </a:solidFill>
                <a:latin typeface="Times New Roman" pitchFamily="18" charset="0"/>
                <a:cs typeface="Times New Roman" pitchFamily="18" charset="0"/>
              </a:rPr>
              <a:t>Java</a:t>
            </a:r>
          </a:p>
        </p:txBody>
      </p:sp>
      <p:sp>
        <p:nvSpPr>
          <p:cNvPr id="15" name="TextBox 1"/>
          <p:cNvSpPr txBox="1"/>
          <p:nvPr/>
        </p:nvSpPr>
        <p:spPr>
          <a:xfrm>
            <a:off x="3937000" y="4292600"/>
            <a:ext cx="1028700" cy="152400"/>
          </a:xfrm>
          <a:prstGeom prst="rect">
            <a:avLst/>
          </a:prstGeom>
          <a:noFill/>
        </p:spPr>
        <p:txBody>
          <a:bodyPr wrap="none" lIns="0" tIns="0" rIns="0" rtlCol="0">
            <a:spAutoFit/>
          </a:bodyPr>
          <a:lstStyle/>
          <a:p>
            <a:pPr>
              <a:lnSpc>
                <a:spcPts val="1200"/>
              </a:lnSpc>
              <a:tabLst/>
            </a:pPr>
            <a:r>
              <a:rPr lang="en-US" altLang="zh-CN" sz="1398" b="1" dirty="0">
                <a:solidFill>
                  <a:srgbClr val="000000"/>
                </a:solidFill>
                <a:latin typeface="Times New Roman" pitchFamily="18" charset="0"/>
                <a:cs typeface="Times New Roman" pitchFamily="18" charset="0"/>
              </a:rPr>
              <a:t>HPORB</a:t>
            </a:r>
            <a:r>
              <a:rPr lang="en-US" altLang="zh-CN" sz="1398" dirty="0">
                <a:latin typeface="Times New Roman" pitchFamily="18" charset="0"/>
                <a:cs typeface="Times New Roman" pitchFamily="18" charset="0"/>
              </a:rPr>
              <a:t> </a:t>
            </a:r>
            <a:r>
              <a:rPr lang="en-US" altLang="zh-CN" sz="1398" b="1" dirty="0">
                <a:solidFill>
                  <a:srgbClr val="000000"/>
                </a:solidFill>
                <a:latin typeface="Times New Roman" pitchFamily="18" charset="0"/>
                <a:cs typeface="Times New Roman" pitchFamily="18" charset="0"/>
              </a:rPr>
              <a:t>Plus</a:t>
            </a:r>
          </a:p>
        </p:txBody>
      </p:sp>
      <p:sp>
        <p:nvSpPr>
          <p:cNvPr id="16" name="TextBox 1"/>
          <p:cNvSpPr txBox="1"/>
          <p:nvPr/>
        </p:nvSpPr>
        <p:spPr>
          <a:xfrm>
            <a:off x="1155700" y="43053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中间件层</a:t>
            </a:r>
          </a:p>
        </p:txBody>
      </p:sp>
      <p:sp>
        <p:nvSpPr>
          <p:cNvPr id="17" name="TextBox 1"/>
          <p:cNvSpPr txBox="1"/>
          <p:nvPr/>
        </p:nvSpPr>
        <p:spPr>
          <a:xfrm>
            <a:off x="2400300" y="5359400"/>
            <a:ext cx="939800" cy="342900"/>
          </a:xfrm>
          <a:prstGeom prst="rect">
            <a:avLst/>
          </a:prstGeom>
          <a:noFill/>
        </p:spPr>
        <p:txBody>
          <a:bodyPr wrap="none" lIns="0" tIns="0" rIns="0" rtlCol="0">
            <a:spAutoFit/>
          </a:bodyPr>
          <a:lstStyle/>
          <a:p>
            <a:pPr>
              <a:lnSpc>
                <a:spcPts val="1200"/>
              </a:lnSpc>
              <a:tabLst>
                <a:tab pos="304800" algn="l"/>
              </a:tabLst>
            </a:pPr>
            <a:r>
              <a:rPr lang="en-US" altLang="zh-CN" dirty="0"/>
              <a:t>	</a:t>
            </a:r>
            <a:r>
              <a:rPr lang="en-US" altLang="zh-CN" sz="1398" b="1" dirty="0">
                <a:solidFill>
                  <a:srgbClr val="000000"/>
                </a:solidFill>
                <a:latin typeface="Times New Roman" pitchFamily="18" charset="0"/>
                <a:cs typeface="Times New Roman" pitchFamily="18" charset="0"/>
              </a:rPr>
              <a:t>NT</a:t>
            </a:r>
          </a:p>
          <a:p>
            <a:pPr>
              <a:lnSpc>
                <a:spcPts val="1400"/>
              </a:lnSpc>
              <a:tabLst>
                <a:tab pos="304800" algn="l"/>
              </a:tabLst>
            </a:pPr>
            <a:r>
              <a:rPr lang="en-US" altLang="zh-CN" sz="1398" b="1" dirty="0">
                <a:solidFill>
                  <a:srgbClr val="000000"/>
                </a:solidFill>
                <a:latin typeface="Times New Roman" pitchFamily="18" charset="0"/>
                <a:cs typeface="Times New Roman" pitchFamily="18" charset="0"/>
              </a:rPr>
              <a:t>Workstation</a:t>
            </a:r>
          </a:p>
        </p:txBody>
      </p:sp>
      <p:sp>
        <p:nvSpPr>
          <p:cNvPr id="18" name="TextBox 1"/>
          <p:cNvSpPr txBox="1"/>
          <p:nvPr/>
        </p:nvSpPr>
        <p:spPr>
          <a:xfrm>
            <a:off x="4165600" y="5435600"/>
            <a:ext cx="571500" cy="152400"/>
          </a:xfrm>
          <a:prstGeom prst="rect">
            <a:avLst/>
          </a:prstGeom>
          <a:noFill/>
        </p:spPr>
        <p:txBody>
          <a:bodyPr wrap="none" lIns="0" tIns="0" rIns="0" rtlCol="0">
            <a:spAutoFit/>
          </a:bodyPr>
          <a:lstStyle/>
          <a:p>
            <a:pPr>
              <a:lnSpc>
                <a:spcPts val="1200"/>
              </a:lnSpc>
              <a:tabLst/>
            </a:pPr>
            <a:r>
              <a:rPr lang="en-US" altLang="zh-CN" sz="1398" b="1" dirty="0">
                <a:solidFill>
                  <a:srgbClr val="000000"/>
                </a:solidFill>
                <a:latin typeface="Times New Roman" pitchFamily="18" charset="0"/>
                <a:cs typeface="Times New Roman" pitchFamily="18" charset="0"/>
              </a:rPr>
              <a:t>TCP/IP</a:t>
            </a:r>
          </a:p>
        </p:txBody>
      </p:sp>
      <p:sp>
        <p:nvSpPr>
          <p:cNvPr id="19" name="TextBox 1"/>
          <p:cNvSpPr txBox="1"/>
          <p:nvPr/>
        </p:nvSpPr>
        <p:spPr>
          <a:xfrm>
            <a:off x="1155700" y="53848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系统软件</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25/75</a:t>
            </a:r>
          </a:p>
        </p:txBody>
      </p:sp>
      <p:sp>
        <p:nvSpPr>
          <p:cNvPr id="42" name="TextBox 1"/>
          <p:cNvSpPr txBox="1"/>
          <p:nvPr/>
        </p:nvSpPr>
        <p:spPr>
          <a:xfrm>
            <a:off x="469900" y="381000"/>
            <a:ext cx="7645400" cy="5321300"/>
          </a:xfrm>
          <a:prstGeom prst="rect">
            <a:avLst/>
          </a:prstGeom>
          <a:noFill/>
        </p:spPr>
        <p:txBody>
          <a:bodyPr wrap="none" lIns="0" tIns="0" rIns="0" rtlCol="0">
            <a:spAutoFit/>
          </a:bodyPr>
          <a:lstStyle/>
          <a:p>
            <a:pPr>
              <a:lnSpc>
                <a:spcPts val="5200"/>
              </a:lnSpc>
              <a:tabLst>
                <a:tab pos="342900" algn="l"/>
                <a:tab pos="457200" algn="l"/>
                <a:tab pos="2311400" algn="l"/>
              </a:tabLst>
            </a:pPr>
            <a:r>
              <a:rPr lang="en-US" altLang="zh-CN" dirty="0"/>
              <a:t>			</a:t>
            </a:r>
            <a:r>
              <a:rPr lang="en-US" altLang="zh-CN" sz="4002" b="1" dirty="0">
                <a:solidFill>
                  <a:srgbClr val="3D00EA"/>
                </a:solidFill>
                <a:latin typeface="å¾®è½¯éé»" pitchFamily="18" charset="0"/>
                <a:cs typeface="å¾®è½¯éé»" pitchFamily="18" charset="0"/>
              </a:rPr>
              <a:t>管道过滤器风格</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800"/>
              </a:lnSpc>
              <a:tabLst>
                <a:tab pos="342900" algn="l"/>
                <a:tab pos="4572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适用于以数据处理为核心的软件系统</a:t>
            </a:r>
          </a:p>
          <a:p>
            <a:pPr>
              <a:lnSpc>
                <a:spcPts val="4200"/>
              </a:lnSpc>
              <a:tabLst>
                <a:tab pos="342900" algn="l"/>
                <a:tab pos="4572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通过异步的管道和过滤器在数据的处理单</a:t>
            </a:r>
          </a:p>
          <a:p>
            <a:pPr>
              <a:lnSpc>
                <a:spcPts val="3300"/>
              </a:lnSpc>
              <a:tabLst>
                <a:tab pos="342900" algn="l"/>
                <a:tab pos="457200" algn="l"/>
                <a:tab pos="2311400" algn="l"/>
              </a:tabLst>
            </a:pPr>
            <a:r>
              <a:rPr lang="en-US" altLang="zh-CN" dirty="0"/>
              <a:t>	</a:t>
            </a:r>
            <a:r>
              <a:rPr lang="en-US" altLang="zh-CN" sz="3198" b="1" dirty="0">
                <a:solidFill>
                  <a:srgbClr val="000000"/>
                </a:solidFill>
                <a:latin typeface="å¾®è½¯éé»" pitchFamily="18" charset="0"/>
                <a:cs typeface="å¾®è½¯éé»" pitchFamily="18" charset="0"/>
              </a:rPr>
              <a:t>元间建立流通管道</a:t>
            </a:r>
          </a:p>
          <a:p>
            <a:pPr>
              <a:lnSpc>
                <a:spcPts val="4300"/>
              </a:lnSpc>
              <a:tabLst>
                <a:tab pos="342900" algn="l"/>
                <a:tab pos="4572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过滤器</a:t>
            </a:r>
            <a:r>
              <a:rPr lang="en-US" altLang="zh-CN" sz="3198" b="1" dirty="0">
                <a:solidFill>
                  <a:srgbClr val="000000"/>
                </a:solidFill>
                <a:latin typeface="Comic Sans MS" pitchFamily="18" charset="0"/>
                <a:cs typeface="Comic Sans MS" pitchFamily="18" charset="0"/>
              </a:rPr>
              <a:t>(Filter)</a:t>
            </a:r>
            <a:r>
              <a:rPr lang="en-US" altLang="zh-CN" sz="3198" b="1" dirty="0">
                <a:solidFill>
                  <a:srgbClr val="000000"/>
                </a:solidFill>
                <a:latin typeface="å¾®è½¯éé»" pitchFamily="18" charset="0"/>
                <a:cs typeface="å¾®è½¯éé»" pitchFamily="18" charset="0"/>
              </a:rPr>
              <a:t>：实现业务逻辑的构件</a:t>
            </a:r>
          </a:p>
          <a:p>
            <a:pPr>
              <a:lnSpc>
                <a:spcPts val="3100"/>
              </a:lnSpc>
              <a:tabLst>
                <a:tab pos="342900" algn="l"/>
                <a:tab pos="4572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对输入流进行处理转换，处理后在输出流上输出</a:t>
            </a:r>
          </a:p>
          <a:p>
            <a:pPr>
              <a:lnSpc>
                <a:spcPts val="3100"/>
              </a:lnSpc>
              <a:tabLst>
                <a:tab pos="342900" algn="l"/>
                <a:tab pos="4572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独立执行数据处理：不关心数据的流入和流出</a:t>
            </a:r>
          </a:p>
          <a:p>
            <a:pPr>
              <a:lnSpc>
                <a:spcPts val="4200"/>
              </a:lnSpc>
              <a:tabLst>
                <a:tab pos="342900" algn="l"/>
                <a:tab pos="457200" algn="l"/>
                <a:tab pos="231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管道</a:t>
            </a:r>
            <a:r>
              <a:rPr lang="en-US" altLang="zh-CN" sz="3198" b="1" dirty="0">
                <a:solidFill>
                  <a:srgbClr val="000000"/>
                </a:solidFill>
                <a:latin typeface="Comic Sans MS" pitchFamily="18" charset="0"/>
                <a:cs typeface="Comic Sans MS" pitchFamily="18" charset="0"/>
              </a:rPr>
              <a:t>(Pipe)</a:t>
            </a:r>
            <a:r>
              <a:rPr lang="en-US" altLang="zh-CN" sz="3198" b="1" dirty="0">
                <a:solidFill>
                  <a:srgbClr val="000000"/>
                </a:solidFill>
                <a:latin typeface="å¾®è½¯éé»" pitchFamily="18" charset="0"/>
                <a:cs typeface="å¾®è½¯éé»" pitchFamily="18" charset="0"/>
              </a:rPr>
              <a:t>：实现构件交互的连接器</a:t>
            </a:r>
          </a:p>
          <a:p>
            <a:pPr>
              <a:lnSpc>
                <a:spcPts val="3100"/>
              </a:lnSpc>
              <a:tabLst>
                <a:tab pos="342900" algn="l"/>
                <a:tab pos="4572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位于过滤器之间，起到信息流导管的作用</a:t>
            </a:r>
          </a:p>
          <a:p>
            <a:pPr>
              <a:lnSpc>
                <a:spcPts val="3100"/>
              </a:lnSpc>
              <a:tabLst>
                <a:tab pos="342900" algn="l"/>
                <a:tab pos="4572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实现数据的缓冲、组合和流向控制</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3"/>
          <p:cNvPicPr>
            <a:picLocks noChangeAspect="1" noChangeArrowheads="1"/>
          </p:cNvPicPr>
          <p:nvPr/>
        </p:nvPicPr>
        <p:blipFill>
          <a:blip r:embed="rId2"/>
          <a:srcRect/>
          <a:stretch>
            <a:fillRect/>
          </a:stretch>
        </p:blipFill>
        <p:spPr bwMode="auto">
          <a:xfrm>
            <a:off x="901700" y="4330700"/>
            <a:ext cx="7645400" cy="17018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26/75</a:t>
            </a:r>
          </a:p>
        </p:txBody>
      </p:sp>
      <p:sp>
        <p:nvSpPr>
          <p:cNvPr id="43" name="TextBox 1"/>
          <p:cNvSpPr txBox="1"/>
          <p:nvPr/>
        </p:nvSpPr>
        <p:spPr>
          <a:xfrm>
            <a:off x="469900" y="304800"/>
            <a:ext cx="6286500" cy="3835400"/>
          </a:xfrm>
          <a:prstGeom prst="rect">
            <a:avLst/>
          </a:prstGeom>
          <a:noFill/>
        </p:spPr>
        <p:txBody>
          <a:bodyPr wrap="none" lIns="0" tIns="0" rIns="0" rtlCol="0">
            <a:spAutoFit/>
          </a:bodyPr>
          <a:lstStyle/>
          <a:p>
            <a:pPr>
              <a:lnSpc>
                <a:spcPts val="5500"/>
              </a:lnSpc>
              <a:tabLst>
                <a:tab pos="457200" algn="l"/>
                <a:tab pos="1905000" algn="l"/>
              </a:tabLst>
            </a:pPr>
            <a:r>
              <a:rPr lang="en-US" altLang="zh-CN" dirty="0"/>
              <a:t>		</a:t>
            </a:r>
            <a:r>
              <a:rPr lang="en-US" altLang="zh-CN" sz="4002" b="1" dirty="0">
                <a:solidFill>
                  <a:srgbClr val="3D00EA"/>
                </a:solidFill>
                <a:latin typeface="å¾®è½¯éé»" pitchFamily="18" charset="0"/>
                <a:cs typeface="å¾®è½¯éé»" pitchFamily="18" charset="0"/>
              </a:rPr>
              <a:t>管道过滤器风格</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续</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700"/>
              </a:lnSpc>
              <a:tabLst>
                <a:tab pos="457200" algn="l"/>
                <a:tab pos="19050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实例：</a:t>
            </a:r>
            <a:r>
              <a:rPr lang="en-US" altLang="zh-CN" sz="3198" b="1" dirty="0">
                <a:solidFill>
                  <a:srgbClr val="000000"/>
                </a:solidFill>
                <a:latin typeface="Comic Sans MS" pitchFamily="18" charset="0"/>
                <a:cs typeface="Comic Sans MS" pitchFamily="18" charset="0"/>
              </a:rPr>
              <a:t>UNIX</a:t>
            </a:r>
            <a:r>
              <a:rPr lang="en-US" altLang="zh-CN" sz="3198" b="1" dirty="0">
                <a:solidFill>
                  <a:srgbClr val="000000"/>
                </a:solidFill>
                <a:latin typeface="å¾®è½¯éé»" pitchFamily="18" charset="0"/>
                <a:cs typeface="å¾®è½¯éé»" pitchFamily="18" charset="0"/>
              </a:rPr>
              <a:t>管道、编译器</a:t>
            </a:r>
          </a:p>
          <a:p>
            <a:pPr>
              <a:lnSpc>
                <a:spcPts val="4200"/>
              </a:lnSpc>
              <a:tabLst>
                <a:tab pos="457200" algn="l"/>
                <a:tab pos="19050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弱点：</a:t>
            </a:r>
          </a:p>
          <a:p>
            <a:pPr>
              <a:lnSpc>
                <a:spcPts val="3100"/>
              </a:lnSpc>
              <a:tabLst>
                <a:tab pos="457200" algn="l"/>
                <a:tab pos="19050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不适合交互式操作</a:t>
            </a:r>
          </a:p>
          <a:p>
            <a:pPr>
              <a:lnSpc>
                <a:spcPts val="3100"/>
              </a:lnSpc>
              <a:tabLst>
                <a:tab pos="457200" algn="l"/>
                <a:tab pos="19050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不能进行错误恢复</a:t>
            </a:r>
          </a:p>
          <a:p>
            <a:pPr>
              <a:lnSpc>
                <a:spcPts val="3100"/>
              </a:lnSpc>
              <a:tabLst>
                <a:tab pos="457200" algn="l"/>
                <a:tab pos="19050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过滤器需要太多动态存储</a:t>
            </a:r>
          </a:p>
          <a:p>
            <a:pPr>
              <a:lnSpc>
                <a:spcPts val="3100"/>
              </a:lnSpc>
              <a:tabLst>
                <a:tab pos="457200" algn="l"/>
                <a:tab pos="19050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需要公共的交换数据格式</a:t>
            </a:r>
          </a:p>
        </p:txBody>
      </p:sp>
      <p:sp>
        <p:nvSpPr>
          <p:cNvPr id="44" name="TextBox 1"/>
          <p:cNvSpPr txBox="1"/>
          <p:nvPr/>
        </p:nvSpPr>
        <p:spPr>
          <a:xfrm>
            <a:off x="1054100" y="4318000"/>
            <a:ext cx="1079500" cy="558800"/>
          </a:xfrm>
          <a:prstGeom prst="rect">
            <a:avLst/>
          </a:prstGeom>
          <a:noFill/>
        </p:spPr>
        <p:txBody>
          <a:bodyPr wrap="none" lIns="0" tIns="0" rIns="0" rtlCol="0">
            <a:spAutoFit/>
          </a:bodyPr>
          <a:lstStyle/>
          <a:p>
            <a:pPr>
              <a:lnSpc>
                <a:spcPts val="4400"/>
              </a:lnSpc>
              <a:tabLst/>
            </a:pPr>
            <a:r>
              <a:rPr lang="en-US" altLang="zh-CN" sz="3198" b="1" dirty="0">
                <a:solidFill>
                  <a:srgbClr val="FF0000"/>
                </a:solidFill>
                <a:latin typeface="Comic Sans MS" pitchFamily="18" charset="0"/>
                <a:cs typeface="Comic Sans MS" pitchFamily="18" charset="0"/>
              </a:rPr>
              <a:t>Filter</a:t>
            </a:r>
          </a:p>
        </p:txBody>
      </p:sp>
      <p:sp>
        <p:nvSpPr>
          <p:cNvPr id="45" name="TextBox 1"/>
          <p:cNvSpPr txBox="1"/>
          <p:nvPr/>
        </p:nvSpPr>
        <p:spPr>
          <a:xfrm>
            <a:off x="3492500" y="4318000"/>
            <a:ext cx="1079500" cy="558800"/>
          </a:xfrm>
          <a:prstGeom prst="rect">
            <a:avLst/>
          </a:prstGeom>
          <a:noFill/>
        </p:spPr>
        <p:txBody>
          <a:bodyPr wrap="none" lIns="0" tIns="0" rIns="0" rtlCol="0">
            <a:spAutoFit/>
          </a:bodyPr>
          <a:lstStyle/>
          <a:p>
            <a:pPr>
              <a:lnSpc>
                <a:spcPts val="4400"/>
              </a:lnSpc>
              <a:tabLst/>
            </a:pPr>
            <a:r>
              <a:rPr lang="en-US" altLang="zh-CN" sz="3198" b="1" dirty="0">
                <a:solidFill>
                  <a:srgbClr val="FF0000"/>
                </a:solidFill>
                <a:latin typeface="Comic Sans MS" pitchFamily="18" charset="0"/>
                <a:cs typeface="Comic Sans MS" pitchFamily="18" charset="0"/>
              </a:rPr>
              <a:t>Filter</a:t>
            </a:r>
          </a:p>
        </p:txBody>
      </p:sp>
      <p:sp>
        <p:nvSpPr>
          <p:cNvPr id="46" name="TextBox 1"/>
          <p:cNvSpPr txBox="1"/>
          <p:nvPr/>
        </p:nvSpPr>
        <p:spPr>
          <a:xfrm>
            <a:off x="3111500" y="5461000"/>
            <a:ext cx="1079500" cy="558800"/>
          </a:xfrm>
          <a:prstGeom prst="rect">
            <a:avLst/>
          </a:prstGeom>
          <a:noFill/>
        </p:spPr>
        <p:txBody>
          <a:bodyPr wrap="none" lIns="0" tIns="0" rIns="0" rtlCol="0">
            <a:spAutoFit/>
          </a:bodyPr>
          <a:lstStyle/>
          <a:p>
            <a:pPr>
              <a:lnSpc>
                <a:spcPts val="4400"/>
              </a:lnSpc>
              <a:tabLst/>
            </a:pPr>
            <a:r>
              <a:rPr lang="en-US" altLang="zh-CN" sz="3198" b="1" dirty="0">
                <a:solidFill>
                  <a:srgbClr val="FF0000"/>
                </a:solidFill>
                <a:latin typeface="Comic Sans MS" pitchFamily="18" charset="0"/>
                <a:cs typeface="Comic Sans MS" pitchFamily="18" charset="0"/>
              </a:rPr>
              <a:t>Filter</a:t>
            </a:r>
          </a:p>
        </p:txBody>
      </p:sp>
      <p:sp>
        <p:nvSpPr>
          <p:cNvPr id="47" name="TextBox 1"/>
          <p:cNvSpPr txBox="1"/>
          <p:nvPr/>
        </p:nvSpPr>
        <p:spPr>
          <a:xfrm>
            <a:off x="6235700" y="4699000"/>
            <a:ext cx="1079500" cy="558800"/>
          </a:xfrm>
          <a:prstGeom prst="rect">
            <a:avLst/>
          </a:prstGeom>
          <a:noFill/>
        </p:spPr>
        <p:txBody>
          <a:bodyPr wrap="none" lIns="0" tIns="0" rIns="0" rtlCol="0">
            <a:spAutoFit/>
          </a:bodyPr>
          <a:lstStyle/>
          <a:p>
            <a:pPr>
              <a:lnSpc>
                <a:spcPts val="4400"/>
              </a:lnSpc>
              <a:tabLst/>
            </a:pPr>
            <a:r>
              <a:rPr lang="en-US" altLang="zh-CN" sz="3198" b="1" dirty="0">
                <a:solidFill>
                  <a:srgbClr val="FF0000"/>
                </a:solidFill>
                <a:latin typeface="Comic Sans MS" pitchFamily="18" charset="0"/>
                <a:cs typeface="Comic Sans MS" pitchFamily="18" charset="0"/>
              </a:rPr>
              <a:t>Filter</a:t>
            </a:r>
          </a:p>
        </p:txBody>
      </p:sp>
      <p:sp>
        <p:nvSpPr>
          <p:cNvPr id="48" name="TextBox 1"/>
          <p:cNvSpPr txBox="1"/>
          <p:nvPr/>
        </p:nvSpPr>
        <p:spPr>
          <a:xfrm>
            <a:off x="7747000" y="4660900"/>
            <a:ext cx="431800" cy="317500"/>
          </a:xfrm>
          <a:prstGeom prst="rect">
            <a:avLst/>
          </a:prstGeom>
          <a:noFill/>
        </p:spPr>
        <p:txBody>
          <a:bodyPr wrap="none" lIns="0" tIns="0" rIns="0" rtlCol="0">
            <a:spAutoFit/>
          </a:bodyPr>
          <a:lstStyle/>
          <a:p>
            <a:pPr>
              <a:lnSpc>
                <a:spcPts val="2500"/>
              </a:lnSpc>
              <a:tabLst/>
            </a:pPr>
            <a:r>
              <a:rPr lang="en-US" altLang="zh-CN" sz="1800" b="1" dirty="0">
                <a:solidFill>
                  <a:srgbClr val="FF0000"/>
                </a:solidFill>
                <a:latin typeface="Comic Sans MS" pitchFamily="18" charset="0"/>
                <a:cs typeface="Comic Sans MS" pitchFamily="18" charset="0"/>
              </a:rPr>
              <a:t>pipe</a:t>
            </a:r>
          </a:p>
        </p:txBody>
      </p:sp>
      <p:sp>
        <p:nvSpPr>
          <p:cNvPr id="49" name="TextBox 1"/>
          <p:cNvSpPr txBox="1"/>
          <p:nvPr/>
        </p:nvSpPr>
        <p:spPr>
          <a:xfrm>
            <a:off x="2565400" y="4318000"/>
            <a:ext cx="431800" cy="1079500"/>
          </a:xfrm>
          <a:prstGeom prst="rect">
            <a:avLst/>
          </a:prstGeom>
          <a:noFill/>
        </p:spPr>
        <p:txBody>
          <a:bodyPr wrap="none" lIns="0" tIns="0" rIns="0" rtlCol="0">
            <a:spAutoFit/>
          </a:bodyPr>
          <a:lstStyle/>
          <a:p>
            <a:pPr>
              <a:lnSpc>
                <a:spcPts val="2500"/>
              </a:lnSpc>
              <a:tabLst/>
            </a:pPr>
            <a:r>
              <a:rPr lang="en-US" altLang="zh-CN" sz="1800" b="1" dirty="0">
                <a:solidFill>
                  <a:srgbClr val="FF0000"/>
                </a:solidFill>
                <a:latin typeface="Comic Sans MS" pitchFamily="18" charset="0"/>
                <a:cs typeface="Comic Sans MS" pitchFamily="18" charset="0"/>
              </a:rPr>
              <a:t>pipe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900"/>
              </a:lnSpc>
              <a:tabLst/>
            </a:pPr>
            <a:r>
              <a:rPr lang="en-US" altLang="zh-CN" sz="1800" b="1" dirty="0">
                <a:solidFill>
                  <a:srgbClr val="FF0000"/>
                </a:solidFill>
                <a:latin typeface="Comic Sans MS" pitchFamily="18" charset="0"/>
                <a:cs typeface="Comic Sans MS" pitchFamily="18" charset="0"/>
              </a:rPr>
              <a:t>pipe</a:t>
            </a:r>
          </a:p>
        </p:txBody>
      </p:sp>
      <p:sp>
        <p:nvSpPr>
          <p:cNvPr id="50" name="TextBox 1"/>
          <p:cNvSpPr txBox="1"/>
          <p:nvPr/>
        </p:nvSpPr>
        <p:spPr>
          <a:xfrm>
            <a:off x="4622800" y="5422900"/>
            <a:ext cx="431800" cy="317500"/>
          </a:xfrm>
          <a:prstGeom prst="rect">
            <a:avLst/>
          </a:prstGeom>
          <a:noFill/>
        </p:spPr>
        <p:txBody>
          <a:bodyPr wrap="none" lIns="0" tIns="0" rIns="0" rtlCol="0">
            <a:spAutoFit/>
          </a:bodyPr>
          <a:lstStyle/>
          <a:p>
            <a:pPr>
              <a:lnSpc>
                <a:spcPts val="2500"/>
              </a:lnSpc>
              <a:tabLst/>
            </a:pPr>
            <a:r>
              <a:rPr lang="en-US" altLang="zh-CN" sz="1800" b="1" dirty="0">
                <a:solidFill>
                  <a:srgbClr val="FF0000"/>
                </a:solidFill>
                <a:latin typeface="Comic Sans MS" pitchFamily="18" charset="0"/>
                <a:cs typeface="Comic Sans MS" pitchFamily="18" charset="0"/>
              </a:rPr>
              <a:t>pipe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3"/>
          <p:cNvPicPr>
            <a:picLocks noChangeAspect="1" noChangeArrowheads="1"/>
          </p:cNvPicPr>
          <p:nvPr/>
        </p:nvPicPr>
        <p:blipFill>
          <a:blip r:embed="rId2"/>
          <a:srcRect/>
          <a:stretch>
            <a:fillRect/>
          </a:stretch>
        </p:blipFill>
        <p:spPr bwMode="auto">
          <a:xfrm>
            <a:off x="1892300" y="1282700"/>
            <a:ext cx="6121400" cy="4775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27/75</a:t>
            </a:r>
          </a:p>
        </p:txBody>
      </p:sp>
      <p:sp>
        <p:nvSpPr>
          <p:cNvPr id="43" name="TextBox 1"/>
          <p:cNvSpPr txBox="1"/>
          <p:nvPr/>
        </p:nvSpPr>
        <p:spPr>
          <a:xfrm>
            <a:off x="2273300" y="215900"/>
            <a:ext cx="4572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总线式体系结构风格</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035300" y="292100"/>
            <a:ext cx="3124200" cy="5842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444500" y="1130300"/>
            <a:ext cx="8255000" cy="46863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28/75</a:t>
            </a:r>
          </a:p>
        </p:txBody>
      </p:sp>
      <p:sp>
        <p:nvSpPr>
          <p:cNvPr id="43" name="TextBox 1"/>
          <p:cNvSpPr txBox="1"/>
          <p:nvPr/>
        </p:nvSpPr>
        <p:spPr>
          <a:xfrm>
            <a:off x="3048000" y="215900"/>
            <a:ext cx="3048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层次总线风格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115300" y="6273800"/>
            <a:ext cx="4064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4/75</a:t>
            </a:r>
          </a:p>
        </p:txBody>
      </p:sp>
      <p:sp>
        <p:nvSpPr>
          <p:cNvPr id="42" name="TextBox 1"/>
          <p:cNvSpPr txBox="1"/>
          <p:nvPr/>
        </p:nvSpPr>
        <p:spPr>
          <a:xfrm>
            <a:off x="469900" y="381000"/>
            <a:ext cx="7835900" cy="5334000"/>
          </a:xfrm>
          <a:prstGeom prst="rect">
            <a:avLst/>
          </a:prstGeom>
          <a:noFill/>
        </p:spPr>
        <p:txBody>
          <a:bodyPr wrap="none" lIns="0" tIns="0" rIns="0" rtlCol="0">
            <a:spAutoFit/>
          </a:bodyPr>
          <a:lstStyle/>
          <a:p>
            <a:pPr>
              <a:lnSpc>
                <a:spcPts val="5200"/>
              </a:lnSpc>
              <a:tabLst>
                <a:tab pos="342900" algn="l"/>
                <a:tab pos="2578100" algn="l"/>
              </a:tabLst>
            </a:pPr>
            <a:r>
              <a:rPr lang="en-US" altLang="zh-CN" dirty="0"/>
              <a:t>		</a:t>
            </a:r>
            <a:r>
              <a:rPr lang="en-US" altLang="zh-CN" sz="4002" b="1" dirty="0">
                <a:solidFill>
                  <a:srgbClr val="3D00EA"/>
                </a:solidFill>
                <a:latin typeface="å¾®è½¯éé»" pitchFamily="18" charset="0"/>
                <a:cs typeface="å¾®è½¯éé»" pitchFamily="18" charset="0"/>
              </a:rPr>
              <a:t>相关参考文献</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342900" algn="l"/>
                <a:tab pos="25781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Software</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Architecture:</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a</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Roadmap,</a:t>
            </a:r>
          </a:p>
          <a:p>
            <a:pPr>
              <a:lnSpc>
                <a:spcPts val="3900"/>
              </a:lnSpc>
              <a:tabLst>
                <a:tab pos="342900" algn="l"/>
                <a:tab pos="2578100" algn="l"/>
              </a:tabLst>
            </a:pPr>
            <a:r>
              <a:rPr lang="en-US" altLang="zh-CN" dirty="0"/>
              <a:t>	</a:t>
            </a:r>
            <a:r>
              <a:rPr lang="en-US" altLang="zh-CN" sz="3000" b="1" dirty="0">
                <a:solidFill>
                  <a:srgbClr val="000000"/>
                </a:solidFill>
                <a:latin typeface="Comic Sans MS" pitchFamily="18" charset="0"/>
                <a:cs typeface="Comic Sans MS" pitchFamily="18" charset="0"/>
              </a:rPr>
              <a:t>The</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Future</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of</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Software</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Engineering,</a:t>
            </a:r>
          </a:p>
          <a:p>
            <a:pPr>
              <a:lnSpc>
                <a:spcPts val="3900"/>
              </a:lnSpc>
              <a:tabLst>
                <a:tab pos="342900" algn="l"/>
                <a:tab pos="2578100" algn="l"/>
              </a:tabLst>
            </a:pPr>
            <a:r>
              <a:rPr lang="en-US" altLang="zh-CN" dirty="0"/>
              <a:t>	</a:t>
            </a:r>
            <a:r>
              <a:rPr lang="en-US" altLang="zh-CN" sz="3000" b="1" dirty="0">
                <a:solidFill>
                  <a:srgbClr val="000000"/>
                </a:solidFill>
                <a:latin typeface="Comic Sans MS" pitchFamily="18" charset="0"/>
                <a:cs typeface="Comic Sans MS" pitchFamily="18" charset="0"/>
              </a:rPr>
              <a:t>ACM</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Press</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2000</a:t>
            </a:r>
          </a:p>
          <a:p>
            <a:pPr>
              <a:lnSpc>
                <a:spcPts val="4600"/>
              </a:lnSpc>
              <a:tabLst>
                <a:tab pos="342900" algn="l"/>
                <a:tab pos="25781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The</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Past,</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Present,</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and</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Future</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of</a:t>
            </a:r>
          </a:p>
          <a:p>
            <a:pPr>
              <a:lnSpc>
                <a:spcPts val="3900"/>
              </a:lnSpc>
              <a:tabLst>
                <a:tab pos="342900" algn="l"/>
                <a:tab pos="2578100" algn="l"/>
              </a:tabLst>
            </a:pPr>
            <a:r>
              <a:rPr lang="en-US" altLang="zh-CN" dirty="0"/>
              <a:t>	</a:t>
            </a:r>
            <a:r>
              <a:rPr lang="en-US" altLang="zh-CN" sz="3000" b="1" dirty="0">
                <a:solidFill>
                  <a:srgbClr val="000000"/>
                </a:solidFill>
                <a:latin typeface="Comic Sans MS" pitchFamily="18" charset="0"/>
                <a:cs typeface="Comic Sans MS" pitchFamily="18" charset="0"/>
              </a:rPr>
              <a:t>Software</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Architecture,</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IEEE</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Software,</a:t>
            </a:r>
          </a:p>
          <a:p>
            <a:pPr>
              <a:lnSpc>
                <a:spcPts val="3900"/>
              </a:lnSpc>
              <a:tabLst>
                <a:tab pos="342900" algn="l"/>
                <a:tab pos="2578100" algn="l"/>
              </a:tabLst>
            </a:pPr>
            <a:r>
              <a:rPr lang="en-US" altLang="zh-CN" dirty="0"/>
              <a:t>	</a:t>
            </a:r>
            <a:r>
              <a:rPr lang="en-US" altLang="zh-CN" sz="3000" b="1" dirty="0">
                <a:solidFill>
                  <a:srgbClr val="000000"/>
                </a:solidFill>
                <a:latin typeface="Comic Sans MS" pitchFamily="18" charset="0"/>
                <a:cs typeface="Comic Sans MS" pitchFamily="18" charset="0"/>
              </a:rPr>
              <a:t>2006,</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Vol.23(2)</a:t>
            </a:r>
          </a:p>
          <a:p>
            <a:pPr>
              <a:lnSpc>
                <a:spcPts val="4500"/>
              </a:lnSpc>
              <a:tabLst>
                <a:tab pos="342900" algn="l"/>
                <a:tab pos="25781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软件体系结构研究进展</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软件学报</a:t>
            </a:r>
            <a:r>
              <a:rPr lang="en-US" altLang="zh-CN" sz="3000" b="1" dirty="0">
                <a:solidFill>
                  <a:srgbClr val="00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Comic Sans MS" pitchFamily="18" charset="0"/>
                <a:cs typeface="Comic Sans MS" pitchFamily="18" charset="0"/>
              </a:rPr>
              <a:t>2006,</a:t>
            </a:r>
          </a:p>
          <a:p>
            <a:pPr>
              <a:lnSpc>
                <a:spcPts val="3500"/>
              </a:lnSpc>
              <a:tabLst>
                <a:tab pos="342900" algn="l"/>
                <a:tab pos="2578100" algn="l"/>
              </a:tabLst>
            </a:pPr>
            <a:r>
              <a:rPr lang="en-US" altLang="zh-CN" dirty="0"/>
              <a:t>	</a:t>
            </a:r>
            <a:r>
              <a:rPr lang="en-US" altLang="zh-CN" sz="3000" b="1" dirty="0">
                <a:solidFill>
                  <a:srgbClr val="000000"/>
                </a:solidFill>
                <a:latin typeface="Comic Sans MS" pitchFamily="18" charset="0"/>
                <a:cs typeface="Comic Sans MS" pitchFamily="18" charset="0"/>
              </a:rPr>
              <a:t>Vol.17(6)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29/75</a:t>
            </a:r>
          </a:p>
        </p:txBody>
      </p:sp>
      <p:sp>
        <p:nvSpPr>
          <p:cNvPr id="42" name="TextBox 1"/>
          <p:cNvSpPr txBox="1"/>
          <p:nvPr/>
        </p:nvSpPr>
        <p:spPr>
          <a:xfrm>
            <a:off x="469900" y="368300"/>
            <a:ext cx="8002191" cy="5368136"/>
          </a:xfrm>
          <a:prstGeom prst="rect">
            <a:avLst/>
          </a:prstGeom>
          <a:noFill/>
        </p:spPr>
        <p:txBody>
          <a:bodyPr wrap="none" lIns="0" tIns="0" rIns="0" rtlCol="0">
            <a:spAutoFit/>
          </a:bodyPr>
          <a:lstStyle/>
          <a:p>
            <a:pPr>
              <a:lnSpc>
                <a:spcPts val="5500"/>
              </a:lnSpc>
              <a:tabLst>
                <a:tab pos="342900" algn="l"/>
                <a:tab pos="457200" algn="l"/>
                <a:tab pos="736600" algn="l"/>
                <a:tab pos="2260600" algn="l"/>
              </a:tabLst>
            </a:pPr>
            <a:r>
              <a:rPr lang="en-US" altLang="zh-CN" dirty="0">
                <a:latin typeface="+mn-ea"/>
              </a:rPr>
              <a:t>				</a:t>
            </a:r>
            <a:r>
              <a:rPr lang="en-US" altLang="zh-CN" sz="4002" b="1" dirty="0">
                <a:solidFill>
                  <a:srgbClr val="3D00EA"/>
                </a:solidFill>
                <a:latin typeface="+mn-ea"/>
                <a:cs typeface="Comic Sans MS" pitchFamily="18" charset="0"/>
              </a:rPr>
              <a:t>C2</a:t>
            </a:r>
            <a:r>
              <a:rPr lang="en-US" altLang="zh-CN" sz="4002" b="1" dirty="0">
                <a:solidFill>
                  <a:srgbClr val="3D00EA"/>
                </a:solidFill>
                <a:latin typeface="+mn-ea"/>
                <a:cs typeface="å¾®è½¯éé»" pitchFamily="18" charset="0"/>
              </a:rPr>
              <a:t>体系结构风格</a:t>
            </a:r>
          </a:p>
          <a:p>
            <a:pPr>
              <a:lnSpc>
                <a:spcPts val="1000"/>
              </a:lnSpc>
            </a:pPr>
            <a:endParaRPr lang="en-US" altLang="zh-CN" dirty="0">
              <a:latin typeface="+mn-ea"/>
            </a:endParaRPr>
          </a:p>
          <a:p>
            <a:pPr>
              <a:lnSpc>
                <a:spcPts val="1000"/>
              </a:lnSpc>
            </a:pPr>
            <a:endParaRPr lang="en-US" altLang="zh-CN" dirty="0">
              <a:latin typeface="+mn-ea"/>
            </a:endParaRPr>
          </a:p>
          <a:p>
            <a:pPr>
              <a:lnSpc>
                <a:spcPts val="1000"/>
              </a:lnSpc>
            </a:pPr>
            <a:endParaRPr lang="en-US" altLang="zh-CN" dirty="0">
              <a:latin typeface="+mn-ea"/>
            </a:endParaRPr>
          </a:p>
          <a:p>
            <a:pPr>
              <a:lnSpc>
                <a:spcPts val="4700"/>
              </a:lnSpc>
              <a:tabLst>
                <a:tab pos="342900" algn="l"/>
                <a:tab pos="457200" algn="l"/>
                <a:tab pos="736600" algn="l"/>
                <a:tab pos="2260600" algn="l"/>
              </a:tabLst>
            </a:pPr>
            <a:r>
              <a:rPr lang="en-US" altLang="zh-CN" sz="3198" dirty="0">
                <a:solidFill>
                  <a:srgbClr val="010000"/>
                </a:solidFill>
                <a:latin typeface="+mn-ea"/>
                <a:cs typeface="Comic Sans MS" pitchFamily="18" charset="0"/>
              </a:rPr>
              <a:t>•</a:t>
            </a:r>
            <a:r>
              <a:rPr lang="en-US" altLang="zh-CN" sz="3198" dirty="0">
                <a:latin typeface="+mn-ea"/>
                <a:cs typeface="Times New Roman" pitchFamily="18" charset="0"/>
              </a:rPr>
              <a:t>  </a:t>
            </a:r>
            <a:r>
              <a:rPr lang="en-US" altLang="zh-CN" sz="3198" dirty="0">
                <a:solidFill>
                  <a:srgbClr val="000000"/>
                </a:solidFill>
                <a:latin typeface="+mn-ea"/>
                <a:cs typeface="å¾®è½¯éé»" pitchFamily="18" charset="0"/>
              </a:rPr>
              <a:t>一种基于构件和异步消息的体系结构风格</a:t>
            </a:r>
          </a:p>
          <a:p>
            <a:pPr>
              <a:lnSpc>
                <a:spcPts val="4200"/>
              </a:lnSpc>
              <a:tabLst>
                <a:tab pos="342900" algn="l"/>
                <a:tab pos="457200" algn="l"/>
                <a:tab pos="736600" algn="l"/>
                <a:tab pos="2260600" algn="l"/>
              </a:tabLst>
            </a:pPr>
            <a:r>
              <a:rPr lang="en-US" altLang="zh-CN" sz="3198" dirty="0">
                <a:solidFill>
                  <a:srgbClr val="010000"/>
                </a:solidFill>
                <a:latin typeface="+mn-ea"/>
                <a:cs typeface="Comic Sans MS" pitchFamily="18" charset="0"/>
              </a:rPr>
              <a:t>•</a:t>
            </a:r>
            <a:r>
              <a:rPr lang="en-US" altLang="zh-CN" sz="3198" dirty="0">
                <a:latin typeface="+mn-ea"/>
                <a:cs typeface="Times New Roman" pitchFamily="18" charset="0"/>
              </a:rPr>
              <a:t>  </a:t>
            </a:r>
            <a:r>
              <a:rPr lang="en-US" altLang="zh-CN" sz="3198" dirty="0">
                <a:solidFill>
                  <a:srgbClr val="000000"/>
                </a:solidFill>
                <a:latin typeface="+mn-ea"/>
                <a:cs typeface="å¾®è½¯éé»" pitchFamily="18" charset="0"/>
              </a:rPr>
              <a:t>构件间交互通过消息传递的方式实现</a:t>
            </a:r>
          </a:p>
          <a:p>
            <a:pPr>
              <a:lnSpc>
                <a:spcPts val="4200"/>
              </a:lnSpc>
              <a:tabLst>
                <a:tab pos="342900" algn="l"/>
                <a:tab pos="457200" algn="l"/>
                <a:tab pos="736600" algn="l"/>
                <a:tab pos="2260600" algn="l"/>
              </a:tabLst>
            </a:pPr>
            <a:r>
              <a:rPr lang="en-US" altLang="zh-CN" sz="3198" dirty="0">
                <a:solidFill>
                  <a:srgbClr val="010000"/>
                </a:solidFill>
                <a:latin typeface="+mn-ea"/>
                <a:cs typeface="Comic Sans MS" pitchFamily="18" charset="0"/>
              </a:rPr>
              <a:t>•</a:t>
            </a:r>
            <a:r>
              <a:rPr lang="en-US" altLang="zh-CN" sz="3198" dirty="0">
                <a:latin typeface="+mn-ea"/>
                <a:cs typeface="Times New Roman" pitchFamily="18" charset="0"/>
              </a:rPr>
              <a:t>  </a:t>
            </a:r>
            <a:r>
              <a:rPr lang="en-US" altLang="zh-CN" sz="3198" dirty="0">
                <a:solidFill>
                  <a:srgbClr val="000000"/>
                </a:solidFill>
                <a:latin typeface="+mn-ea"/>
                <a:cs typeface="å¾®è½¯éé»" pitchFamily="18" charset="0"/>
              </a:rPr>
              <a:t>由相互协作的</a:t>
            </a:r>
            <a:r>
              <a:rPr lang="en-US" altLang="zh-CN" sz="3198" b="1" i="1" dirty="0">
                <a:solidFill>
                  <a:srgbClr val="000000"/>
                </a:solidFill>
                <a:latin typeface="+mn-ea"/>
                <a:cs typeface="å¾®è½¯éé»" pitchFamily="18" charset="0"/>
              </a:rPr>
              <a:t>构件和连接器</a:t>
            </a:r>
            <a:r>
              <a:rPr lang="en-US" altLang="zh-CN" sz="3198" dirty="0">
                <a:solidFill>
                  <a:srgbClr val="000000"/>
                </a:solidFill>
                <a:latin typeface="+mn-ea"/>
                <a:cs typeface="å¾®è½¯éé»" pitchFamily="18" charset="0"/>
              </a:rPr>
              <a:t>按照风格约束</a:t>
            </a:r>
          </a:p>
          <a:p>
            <a:pPr>
              <a:lnSpc>
                <a:spcPts val="3300"/>
              </a:lnSpc>
              <a:tabLst>
                <a:tab pos="342900" algn="l"/>
                <a:tab pos="457200" algn="l"/>
                <a:tab pos="736600" algn="l"/>
                <a:tab pos="2260600" algn="l"/>
              </a:tabLst>
            </a:pPr>
            <a:r>
              <a:rPr lang="en-US" altLang="zh-CN" dirty="0">
                <a:latin typeface="+mn-ea"/>
              </a:rPr>
              <a:t>	</a:t>
            </a:r>
            <a:r>
              <a:rPr lang="en-US" altLang="zh-CN" sz="3198" dirty="0">
                <a:solidFill>
                  <a:srgbClr val="000000"/>
                </a:solidFill>
                <a:latin typeface="+mn-ea"/>
                <a:cs typeface="å¾®è½¯éé»" pitchFamily="18" charset="0"/>
              </a:rPr>
              <a:t>组成的层次网络</a:t>
            </a:r>
          </a:p>
          <a:p>
            <a:pPr>
              <a:lnSpc>
                <a:spcPts val="3400"/>
              </a:lnSpc>
              <a:tabLst>
                <a:tab pos="342900" algn="l"/>
                <a:tab pos="457200" algn="l"/>
                <a:tab pos="736600" algn="l"/>
                <a:tab pos="2260600" algn="l"/>
              </a:tabLst>
            </a:pPr>
            <a:r>
              <a:rPr lang="en-US" altLang="zh-CN" dirty="0">
                <a:latin typeface="+mn-ea"/>
              </a:rPr>
              <a:t>		</a:t>
            </a:r>
            <a:r>
              <a:rPr lang="en-US" altLang="zh-CN" sz="2400" dirty="0">
                <a:solidFill>
                  <a:srgbClr val="010000"/>
                </a:solidFill>
                <a:latin typeface="+mn-ea"/>
                <a:cs typeface="Comic Sans MS" pitchFamily="18" charset="0"/>
              </a:rPr>
              <a:t>–</a:t>
            </a:r>
            <a:r>
              <a:rPr lang="en-US" altLang="zh-CN" sz="2400" dirty="0">
                <a:latin typeface="+mn-ea"/>
                <a:cs typeface="Times New Roman" pitchFamily="18" charset="0"/>
              </a:rPr>
              <a:t>  </a:t>
            </a:r>
            <a:r>
              <a:rPr lang="en-US" altLang="zh-CN" sz="2400" dirty="0">
                <a:solidFill>
                  <a:srgbClr val="000000"/>
                </a:solidFill>
                <a:latin typeface="+mn-ea"/>
                <a:cs typeface="SimHei" pitchFamily="18" charset="0"/>
              </a:rPr>
              <a:t>每个构件有一个顶端接口和一个底端接口，并分别</a:t>
            </a:r>
          </a:p>
          <a:p>
            <a:pPr>
              <a:lnSpc>
                <a:spcPts val="2000"/>
              </a:lnSpc>
              <a:tabLst>
                <a:tab pos="342900" algn="l"/>
                <a:tab pos="457200" algn="l"/>
                <a:tab pos="736600" algn="l"/>
                <a:tab pos="2260600" algn="l"/>
              </a:tabLst>
            </a:pPr>
            <a:r>
              <a:rPr lang="en-US" altLang="zh-CN" dirty="0">
                <a:latin typeface="+mn-ea"/>
              </a:rPr>
              <a:t>			</a:t>
            </a:r>
            <a:r>
              <a:rPr lang="en-US" altLang="zh-CN" sz="2400" dirty="0">
                <a:solidFill>
                  <a:srgbClr val="000000"/>
                </a:solidFill>
                <a:latin typeface="+mn-ea"/>
                <a:cs typeface="SimHei" pitchFamily="18" charset="0"/>
              </a:rPr>
              <a:t>与连接器的底端和顶端相连</a:t>
            </a:r>
          </a:p>
          <a:p>
            <a:pPr>
              <a:lnSpc>
                <a:spcPts val="3600"/>
              </a:lnSpc>
              <a:tabLst>
                <a:tab pos="342900" algn="l"/>
                <a:tab pos="457200" algn="l"/>
                <a:tab pos="736600" algn="l"/>
                <a:tab pos="2260600" algn="l"/>
              </a:tabLst>
            </a:pPr>
            <a:r>
              <a:rPr lang="en-US" altLang="zh-CN" dirty="0">
                <a:latin typeface="+mn-ea"/>
              </a:rPr>
              <a:t>		</a:t>
            </a:r>
            <a:r>
              <a:rPr lang="en-US" altLang="zh-CN" sz="2400" dirty="0">
                <a:solidFill>
                  <a:srgbClr val="010000"/>
                </a:solidFill>
                <a:latin typeface="+mn-ea"/>
                <a:cs typeface="Comic Sans MS" pitchFamily="18" charset="0"/>
              </a:rPr>
              <a:t>–</a:t>
            </a:r>
            <a:r>
              <a:rPr lang="en-US" altLang="zh-CN" sz="2400" dirty="0">
                <a:latin typeface="+mn-ea"/>
                <a:cs typeface="Times New Roman" pitchFamily="18" charset="0"/>
              </a:rPr>
              <a:t>  </a:t>
            </a:r>
            <a:r>
              <a:rPr lang="en-US" altLang="zh-CN" sz="2400" dirty="0">
                <a:solidFill>
                  <a:srgbClr val="000000"/>
                </a:solidFill>
                <a:latin typeface="+mn-ea"/>
                <a:cs typeface="SimHei" pitchFamily="18" charset="0"/>
              </a:rPr>
              <a:t>连接到某一个连接件上的构件或连接件的数目没有</a:t>
            </a:r>
          </a:p>
          <a:p>
            <a:pPr>
              <a:lnSpc>
                <a:spcPts val="2000"/>
              </a:lnSpc>
              <a:tabLst>
                <a:tab pos="342900" algn="l"/>
                <a:tab pos="457200" algn="l"/>
                <a:tab pos="736600" algn="l"/>
                <a:tab pos="2260600" algn="l"/>
              </a:tabLst>
            </a:pPr>
            <a:r>
              <a:rPr lang="en-US" altLang="zh-CN" dirty="0">
                <a:latin typeface="+mn-ea"/>
              </a:rPr>
              <a:t>			</a:t>
            </a:r>
            <a:r>
              <a:rPr lang="en-US" altLang="zh-CN" sz="2400" dirty="0">
                <a:solidFill>
                  <a:srgbClr val="000000"/>
                </a:solidFill>
                <a:latin typeface="+mn-ea"/>
                <a:cs typeface="SimHei" pitchFamily="18" charset="0"/>
              </a:rPr>
              <a:t>限制</a:t>
            </a:r>
          </a:p>
          <a:p>
            <a:pPr>
              <a:lnSpc>
                <a:spcPts val="3600"/>
              </a:lnSpc>
              <a:tabLst>
                <a:tab pos="342900" algn="l"/>
                <a:tab pos="457200" algn="l"/>
                <a:tab pos="736600" algn="l"/>
                <a:tab pos="2260600" algn="l"/>
              </a:tabLst>
            </a:pPr>
            <a:r>
              <a:rPr lang="en-US" altLang="zh-CN" dirty="0">
                <a:latin typeface="+mn-ea"/>
              </a:rPr>
              <a:t>		</a:t>
            </a:r>
            <a:r>
              <a:rPr lang="en-US" altLang="zh-CN" sz="2400" dirty="0">
                <a:solidFill>
                  <a:srgbClr val="010000"/>
                </a:solidFill>
                <a:latin typeface="+mn-ea"/>
                <a:cs typeface="Comic Sans MS" pitchFamily="18" charset="0"/>
              </a:rPr>
              <a:t>–</a:t>
            </a:r>
            <a:r>
              <a:rPr lang="en-US" altLang="zh-CN" sz="2400" dirty="0">
                <a:latin typeface="+mn-ea"/>
                <a:cs typeface="Times New Roman" pitchFamily="18" charset="0"/>
              </a:rPr>
              <a:t>  </a:t>
            </a:r>
            <a:r>
              <a:rPr lang="en-US" altLang="zh-CN" sz="2400" dirty="0">
                <a:solidFill>
                  <a:srgbClr val="000000"/>
                </a:solidFill>
                <a:latin typeface="+mn-ea"/>
                <a:cs typeface="SimHei" pitchFamily="18" charset="0"/>
              </a:rPr>
              <a:t>两个连接件发生联系，必须要从其中一则的底端到</a:t>
            </a:r>
          </a:p>
          <a:p>
            <a:pPr>
              <a:lnSpc>
                <a:spcPts val="2000"/>
              </a:lnSpc>
              <a:tabLst>
                <a:tab pos="342900" algn="l"/>
                <a:tab pos="457200" algn="l"/>
                <a:tab pos="736600" algn="l"/>
                <a:tab pos="2260600" algn="l"/>
              </a:tabLst>
            </a:pPr>
            <a:r>
              <a:rPr lang="en-US" altLang="zh-CN" dirty="0">
                <a:latin typeface="+mn-ea"/>
              </a:rPr>
              <a:t>			</a:t>
            </a:r>
            <a:r>
              <a:rPr lang="en-US" altLang="zh-CN" sz="2400" dirty="0">
                <a:solidFill>
                  <a:srgbClr val="000000"/>
                </a:solidFill>
                <a:latin typeface="+mn-ea"/>
                <a:cs typeface="SimHei" pitchFamily="18" charset="0"/>
              </a:rPr>
              <a:t>另一则的顶端</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3"/>
          <p:cNvSpPr/>
          <p:nvPr/>
        </p:nvSpPr>
        <p:spPr>
          <a:xfrm>
            <a:off x="2519311" y="4265549"/>
            <a:ext cx="931926" cy="270510"/>
          </a:xfrm>
          <a:custGeom>
            <a:avLst/>
            <a:gdLst>
              <a:gd name="connsiteX0" fmla="*/ 0 w 931926"/>
              <a:gd name="connsiteY0" fmla="*/ 0 h 270510"/>
              <a:gd name="connsiteX1" fmla="*/ 0 w 931926"/>
              <a:gd name="connsiteY1" fmla="*/ 270510 h 270510"/>
              <a:gd name="connsiteX2" fmla="*/ 931926 w 931926"/>
              <a:gd name="connsiteY2" fmla="*/ 270510 h 270510"/>
              <a:gd name="connsiteX3" fmla="*/ 931926 w 931926"/>
              <a:gd name="connsiteY3" fmla="*/ 0 h 270510"/>
              <a:gd name="connsiteX4" fmla="*/ 0 w 931926"/>
              <a:gd name="connsiteY4" fmla="*/ 0 h 2705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31926" h="270510">
                <a:moveTo>
                  <a:pt x="0" y="0"/>
                </a:moveTo>
                <a:lnTo>
                  <a:pt x="0" y="270510"/>
                </a:lnTo>
                <a:lnTo>
                  <a:pt x="931926" y="270510"/>
                </a:lnTo>
                <a:lnTo>
                  <a:pt x="931926"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p:cNvSpPr/>
          <p:nvPr/>
        </p:nvSpPr>
        <p:spPr>
          <a:xfrm>
            <a:off x="5002670" y="4265549"/>
            <a:ext cx="929640" cy="270510"/>
          </a:xfrm>
          <a:custGeom>
            <a:avLst/>
            <a:gdLst>
              <a:gd name="connsiteX0" fmla="*/ 0 w 929640"/>
              <a:gd name="connsiteY0" fmla="*/ 0 h 270510"/>
              <a:gd name="connsiteX1" fmla="*/ 0 w 929640"/>
              <a:gd name="connsiteY1" fmla="*/ 270510 h 270510"/>
              <a:gd name="connsiteX2" fmla="*/ 929639 w 929640"/>
              <a:gd name="connsiteY2" fmla="*/ 270510 h 270510"/>
              <a:gd name="connsiteX3" fmla="*/ 929639 w 929640"/>
              <a:gd name="connsiteY3" fmla="*/ 0 h 270510"/>
              <a:gd name="connsiteX4" fmla="*/ 0 w 929640"/>
              <a:gd name="connsiteY4" fmla="*/ 0 h 2705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9640" h="270510">
                <a:moveTo>
                  <a:pt x="0" y="0"/>
                </a:moveTo>
                <a:lnTo>
                  <a:pt x="0" y="270510"/>
                </a:lnTo>
                <a:lnTo>
                  <a:pt x="929639" y="270510"/>
                </a:lnTo>
                <a:lnTo>
                  <a:pt x="929639"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
          <p:cNvSpPr/>
          <p:nvPr/>
        </p:nvSpPr>
        <p:spPr>
          <a:xfrm>
            <a:off x="2981845" y="4536059"/>
            <a:ext cx="9905" cy="268223"/>
          </a:xfrm>
          <a:custGeom>
            <a:avLst/>
            <a:gdLst>
              <a:gd name="connsiteX0" fmla="*/ 4952 w 9905"/>
              <a:gd name="connsiteY0" fmla="*/ 0 h 268223"/>
              <a:gd name="connsiteX1" fmla="*/ 4952 w 9905"/>
              <a:gd name="connsiteY1" fmla="*/ 268223 h 268223"/>
            </a:gdLst>
            <a:ahLst/>
            <a:cxnLst>
              <a:cxn ang="0">
                <a:pos x="connsiteX0" y="connsiteY0"/>
              </a:cxn>
              <a:cxn ang="1">
                <a:pos x="connsiteX1" y="connsiteY1"/>
              </a:cxn>
            </a:cxnLst>
            <a:rect l="l" t="t" r="r" b="b"/>
            <a:pathLst>
              <a:path w="9905" h="268223">
                <a:moveTo>
                  <a:pt x="4952" y="0"/>
                </a:moveTo>
                <a:lnTo>
                  <a:pt x="4952" y="268223"/>
                </a:lnTo>
              </a:path>
            </a:pathLst>
          </a:custGeom>
          <a:ln w="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Freeform 3"/>
          <p:cNvSpPr/>
          <p:nvPr/>
        </p:nvSpPr>
        <p:spPr>
          <a:xfrm>
            <a:off x="5462917" y="4536059"/>
            <a:ext cx="9905" cy="268223"/>
          </a:xfrm>
          <a:custGeom>
            <a:avLst/>
            <a:gdLst>
              <a:gd name="connsiteX0" fmla="*/ 4953 w 9905"/>
              <a:gd name="connsiteY0" fmla="*/ 0 h 268223"/>
              <a:gd name="connsiteX1" fmla="*/ 4953 w 9905"/>
              <a:gd name="connsiteY1" fmla="*/ 268223 h 268223"/>
            </a:gdLst>
            <a:ahLst/>
            <a:cxnLst>
              <a:cxn ang="0">
                <a:pos x="connsiteX0" y="connsiteY0"/>
              </a:cxn>
              <a:cxn ang="1">
                <a:pos x="connsiteX1" y="connsiteY1"/>
              </a:cxn>
            </a:cxnLst>
            <a:rect l="l" t="t" r="r" b="b"/>
            <a:pathLst>
              <a:path w="9905" h="268223">
                <a:moveTo>
                  <a:pt x="4953" y="0"/>
                </a:moveTo>
                <a:lnTo>
                  <a:pt x="4953" y="268223"/>
                </a:lnTo>
              </a:path>
            </a:pathLst>
          </a:custGeom>
          <a:ln w="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Freeform 3"/>
          <p:cNvSpPr/>
          <p:nvPr/>
        </p:nvSpPr>
        <p:spPr>
          <a:xfrm>
            <a:off x="2209939" y="4775327"/>
            <a:ext cx="4034028" cy="60959"/>
          </a:xfrm>
          <a:custGeom>
            <a:avLst/>
            <a:gdLst>
              <a:gd name="connsiteX0" fmla="*/ 0 w 4034028"/>
              <a:gd name="connsiteY0" fmla="*/ 3809 h 60959"/>
              <a:gd name="connsiteX1" fmla="*/ 4034028 w 4034028"/>
              <a:gd name="connsiteY1" fmla="*/ 0 h 60959"/>
              <a:gd name="connsiteX2" fmla="*/ 4034028 w 4034028"/>
              <a:gd name="connsiteY2" fmla="*/ 57150 h 60959"/>
              <a:gd name="connsiteX3" fmla="*/ 0 w 4034028"/>
              <a:gd name="connsiteY3" fmla="*/ 60959 h 60959"/>
              <a:gd name="connsiteX4" fmla="*/ 0 w 4034028"/>
              <a:gd name="connsiteY4" fmla="*/ 3809 h 6095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034028" h="60959">
                <a:moveTo>
                  <a:pt x="0" y="3809"/>
                </a:moveTo>
                <a:lnTo>
                  <a:pt x="4034028" y="0"/>
                </a:lnTo>
                <a:lnTo>
                  <a:pt x="4034028" y="57150"/>
                </a:lnTo>
                <a:lnTo>
                  <a:pt x="0" y="60959"/>
                </a:lnTo>
                <a:lnTo>
                  <a:pt x="0" y="3809"/>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3"/>
          <p:cNvSpPr/>
          <p:nvPr/>
        </p:nvSpPr>
        <p:spPr>
          <a:xfrm>
            <a:off x="3761371" y="5074031"/>
            <a:ext cx="929640" cy="270509"/>
          </a:xfrm>
          <a:custGeom>
            <a:avLst/>
            <a:gdLst>
              <a:gd name="connsiteX0" fmla="*/ 0 w 929640"/>
              <a:gd name="connsiteY0" fmla="*/ 0 h 270509"/>
              <a:gd name="connsiteX1" fmla="*/ 0 w 929640"/>
              <a:gd name="connsiteY1" fmla="*/ 270509 h 270509"/>
              <a:gd name="connsiteX2" fmla="*/ 929640 w 929640"/>
              <a:gd name="connsiteY2" fmla="*/ 270509 h 270509"/>
              <a:gd name="connsiteX3" fmla="*/ 929640 w 929640"/>
              <a:gd name="connsiteY3" fmla="*/ 0 h 270509"/>
              <a:gd name="connsiteX4" fmla="*/ 0 w 929640"/>
              <a:gd name="connsiteY4" fmla="*/ 0 h 27050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9640" h="270509">
                <a:moveTo>
                  <a:pt x="0" y="0"/>
                </a:moveTo>
                <a:lnTo>
                  <a:pt x="0" y="270509"/>
                </a:lnTo>
                <a:lnTo>
                  <a:pt x="929640" y="270509"/>
                </a:lnTo>
                <a:lnTo>
                  <a:pt x="929640"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p:cNvSpPr/>
          <p:nvPr/>
        </p:nvSpPr>
        <p:spPr>
          <a:xfrm>
            <a:off x="4221620" y="5343779"/>
            <a:ext cx="9144" cy="269748"/>
          </a:xfrm>
          <a:custGeom>
            <a:avLst/>
            <a:gdLst>
              <a:gd name="connsiteX0" fmla="*/ 4571 w 9144"/>
              <a:gd name="connsiteY0" fmla="*/ 0 h 269748"/>
              <a:gd name="connsiteX1" fmla="*/ 4571 w 9144"/>
              <a:gd name="connsiteY1" fmla="*/ 269748 h 269748"/>
            </a:gdLst>
            <a:ahLst/>
            <a:cxnLst>
              <a:cxn ang="0">
                <a:pos x="connsiteX0" y="connsiteY0"/>
              </a:cxn>
              <a:cxn ang="1">
                <a:pos x="connsiteX1" y="connsiteY1"/>
              </a:cxn>
            </a:cxnLst>
            <a:rect l="l" t="t" r="r" b="b"/>
            <a:pathLst>
              <a:path w="9144" h="269748">
                <a:moveTo>
                  <a:pt x="4571" y="0"/>
                </a:moveTo>
                <a:lnTo>
                  <a:pt x="4571" y="269748"/>
                </a:lnTo>
              </a:path>
            </a:pathLst>
          </a:custGeom>
          <a:ln w="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Freeform 3"/>
          <p:cNvSpPr/>
          <p:nvPr/>
        </p:nvSpPr>
        <p:spPr>
          <a:xfrm>
            <a:off x="4221620" y="4804283"/>
            <a:ext cx="9144" cy="269747"/>
          </a:xfrm>
          <a:custGeom>
            <a:avLst/>
            <a:gdLst>
              <a:gd name="connsiteX0" fmla="*/ 4571 w 9144"/>
              <a:gd name="connsiteY0" fmla="*/ 0 h 269747"/>
              <a:gd name="connsiteX1" fmla="*/ 4571 w 9144"/>
              <a:gd name="connsiteY1" fmla="*/ 269747 h 269747"/>
            </a:gdLst>
            <a:ahLst/>
            <a:cxnLst>
              <a:cxn ang="0">
                <a:pos x="connsiteX0" y="connsiteY0"/>
              </a:cxn>
              <a:cxn ang="1">
                <a:pos x="connsiteX1" y="connsiteY1"/>
              </a:cxn>
            </a:cxnLst>
            <a:rect l="l" t="t" r="r" b="b"/>
            <a:pathLst>
              <a:path w="9144" h="269747">
                <a:moveTo>
                  <a:pt x="4571" y="0"/>
                </a:moveTo>
                <a:lnTo>
                  <a:pt x="4571" y="269747"/>
                </a:lnTo>
              </a:path>
            </a:pathLst>
          </a:custGeom>
          <a:ln w="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Freeform 3"/>
          <p:cNvSpPr/>
          <p:nvPr/>
        </p:nvSpPr>
        <p:spPr>
          <a:xfrm>
            <a:off x="2670949" y="4804283"/>
            <a:ext cx="9144" cy="809244"/>
          </a:xfrm>
          <a:custGeom>
            <a:avLst/>
            <a:gdLst>
              <a:gd name="connsiteX0" fmla="*/ 4572 w 9144"/>
              <a:gd name="connsiteY0" fmla="*/ 0 h 809244"/>
              <a:gd name="connsiteX1" fmla="*/ 4572 w 9144"/>
              <a:gd name="connsiteY1" fmla="*/ 809244 h 809244"/>
            </a:gdLst>
            <a:ahLst/>
            <a:cxnLst>
              <a:cxn ang="0">
                <a:pos x="connsiteX0" y="connsiteY0"/>
              </a:cxn>
              <a:cxn ang="1">
                <a:pos x="connsiteX1" y="connsiteY1"/>
              </a:cxn>
            </a:cxnLst>
            <a:rect l="l" t="t" r="r" b="b"/>
            <a:pathLst>
              <a:path w="9144" h="809244">
                <a:moveTo>
                  <a:pt x="4572" y="0"/>
                </a:moveTo>
                <a:lnTo>
                  <a:pt x="4572" y="809244"/>
                </a:lnTo>
              </a:path>
            </a:pathLst>
          </a:custGeom>
          <a:ln w="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Freeform 3"/>
          <p:cNvSpPr/>
          <p:nvPr/>
        </p:nvSpPr>
        <p:spPr>
          <a:xfrm>
            <a:off x="2209939" y="5582285"/>
            <a:ext cx="4034028" cy="60198"/>
          </a:xfrm>
          <a:custGeom>
            <a:avLst/>
            <a:gdLst>
              <a:gd name="connsiteX0" fmla="*/ 0 w 4034028"/>
              <a:gd name="connsiteY0" fmla="*/ 3048 h 60198"/>
              <a:gd name="connsiteX1" fmla="*/ 4034028 w 4034028"/>
              <a:gd name="connsiteY1" fmla="*/ 0 h 60198"/>
              <a:gd name="connsiteX2" fmla="*/ 4034028 w 4034028"/>
              <a:gd name="connsiteY2" fmla="*/ 57150 h 60198"/>
              <a:gd name="connsiteX3" fmla="*/ 0 w 4034028"/>
              <a:gd name="connsiteY3" fmla="*/ 60198 h 60198"/>
              <a:gd name="connsiteX4" fmla="*/ 0 w 4034028"/>
              <a:gd name="connsiteY4" fmla="*/ 3048 h 601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034028" h="60198">
                <a:moveTo>
                  <a:pt x="0" y="3048"/>
                </a:moveTo>
                <a:lnTo>
                  <a:pt x="4034028" y="0"/>
                </a:lnTo>
                <a:lnTo>
                  <a:pt x="4034028" y="57150"/>
                </a:lnTo>
                <a:lnTo>
                  <a:pt x="0" y="60198"/>
                </a:lnTo>
                <a:lnTo>
                  <a:pt x="0" y="304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p:cNvSpPr/>
          <p:nvPr/>
        </p:nvSpPr>
        <p:spPr>
          <a:xfrm>
            <a:off x="2519311" y="5881751"/>
            <a:ext cx="931926" cy="269747"/>
          </a:xfrm>
          <a:custGeom>
            <a:avLst/>
            <a:gdLst>
              <a:gd name="connsiteX0" fmla="*/ 0 w 931926"/>
              <a:gd name="connsiteY0" fmla="*/ 0 h 269747"/>
              <a:gd name="connsiteX1" fmla="*/ 0 w 931926"/>
              <a:gd name="connsiteY1" fmla="*/ 269747 h 269747"/>
              <a:gd name="connsiteX2" fmla="*/ 931926 w 931926"/>
              <a:gd name="connsiteY2" fmla="*/ 269747 h 269747"/>
              <a:gd name="connsiteX3" fmla="*/ 931926 w 931926"/>
              <a:gd name="connsiteY3" fmla="*/ 0 h 269747"/>
              <a:gd name="connsiteX4" fmla="*/ 0 w 931926"/>
              <a:gd name="connsiteY4" fmla="*/ 0 h 2697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31926" h="269747">
                <a:moveTo>
                  <a:pt x="0" y="0"/>
                </a:moveTo>
                <a:lnTo>
                  <a:pt x="0" y="269747"/>
                </a:lnTo>
                <a:lnTo>
                  <a:pt x="931926" y="269747"/>
                </a:lnTo>
                <a:lnTo>
                  <a:pt x="931926"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3"/>
          <p:cNvSpPr/>
          <p:nvPr/>
        </p:nvSpPr>
        <p:spPr>
          <a:xfrm>
            <a:off x="2981845" y="5613527"/>
            <a:ext cx="9905" cy="268223"/>
          </a:xfrm>
          <a:custGeom>
            <a:avLst/>
            <a:gdLst>
              <a:gd name="connsiteX0" fmla="*/ 4952 w 9905"/>
              <a:gd name="connsiteY0" fmla="*/ 0 h 268223"/>
              <a:gd name="connsiteX1" fmla="*/ 4952 w 9905"/>
              <a:gd name="connsiteY1" fmla="*/ 268223 h 268223"/>
            </a:gdLst>
            <a:ahLst/>
            <a:cxnLst>
              <a:cxn ang="0">
                <a:pos x="connsiteX0" y="connsiteY0"/>
              </a:cxn>
              <a:cxn ang="1">
                <a:pos x="connsiteX1" y="connsiteY1"/>
              </a:cxn>
            </a:cxnLst>
            <a:rect l="l" t="t" r="r" b="b"/>
            <a:pathLst>
              <a:path w="9905" h="268223">
                <a:moveTo>
                  <a:pt x="4952" y="0"/>
                </a:moveTo>
                <a:lnTo>
                  <a:pt x="4952" y="268223"/>
                </a:lnTo>
              </a:path>
            </a:pathLst>
          </a:custGeom>
          <a:ln w="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Freeform 3"/>
          <p:cNvSpPr/>
          <p:nvPr/>
        </p:nvSpPr>
        <p:spPr>
          <a:xfrm>
            <a:off x="4072267" y="5881751"/>
            <a:ext cx="930402" cy="269747"/>
          </a:xfrm>
          <a:custGeom>
            <a:avLst/>
            <a:gdLst>
              <a:gd name="connsiteX0" fmla="*/ 0 w 930402"/>
              <a:gd name="connsiteY0" fmla="*/ 0 h 269747"/>
              <a:gd name="connsiteX1" fmla="*/ 0 w 930402"/>
              <a:gd name="connsiteY1" fmla="*/ 269747 h 269747"/>
              <a:gd name="connsiteX2" fmla="*/ 930402 w 930402"/>
              <a:gd name="connsiteY2" fmla="*/ 269747 h 269747"/>
              <a:gd name="connsiteX3" fmla="*/ 930402 w 930402"/>
              <a:gd name="connsiteY3" fmla="*/ 0 h 269747"/>
              <a:gd name="connsiteX4" fmla="*/ 0 w 930402"/>
              <a:gd name="connsiteY4" fmla="*/ 0 h 2697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30402" h="269747">
                <a:moveTo>
                  <a:pt x="0" y="0"/>
                </a:moveTo>
                <a:lnTo>
                  <a:pt x="0" y="269747"/>
                </a:lnTo>
                <a:lnTo>
                  <a:pt x="930402" y="269747"/>
                </a:lnTo>
                <a:lnTo>
                  <a:pt x="930402"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
          <p:cNvSpPr/>
          <p:nvPr/>
        </p:nvSpPr>
        <p:spPr>
          <a:xfrm>
            <a:off x="4533277" y="5613527"/>
            <a:ext cx="9144" cy="268223"/>
          </a:xfrm>
          <a:custGeom>
            <a:avLst/>
            <a:gdLst>
              <a:gd name="connsiteX0" fmla="*/ 4571 w 9144"/>
              <a:gd name="connsiteY0" fmla="*/ 0 h 268223"/>
              <a:gd name="connsiteX1" fmla="*/ 4571 w 9144"/>
              <a:gd name="connsiteY1" fmla="*/ 268223 h 268223"/>
            </a:gdLst>
            <a:ahLst/>
            <a:cxnLst>
              <a:cxn ang="0">
                <a:pos x="connsiteX0" y="connsiteY0"/>
              </a:cxn>
              <a:cxn ang="1">
                <a:pos x="connsiteX1" y="connsiteY1"/>
              </a:cxn>
            </a:cxnLst>
            <a:rect l="l" t="t" r="r" b="b"/>
            <a:pathLst>
              <a:path w="9144" h="268223">
                <a:moveTo>
                  <a:pt x="4571" y="0"/>
                </a:moveTo>
                <a:lnTo>
                  <a:pt x="4571" y="268223"/>
                </a:lnTo>
              </a:path>
            </a:pathLst>
          </a:custGeom>
          <a:ln w="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Freeform 3"/>
          <p:cNvSpPr/>
          <p:nvPr/>
        </p:nvSpPr>
        <p:spPr>
          <a:xfrm>
            <a:off x="5623687" y="5881751"/>
            <a:ext cx="929640" cy="269747"/>
          </a:xfrm>
          <a:custGeom>
            <a:avLst/>
            <a:gdLst>
              <a:gd name="connsiteX0" fmla="*/ 0 w 929640"/>
              <a:gd name="connsiteY0" fmla="*/ 0 h 269747"/>
              <a:gd name="connsiteX1" fmla="*/ 0 w 929640"/>
              <a:gd name="connsiteY1" fmla="*/ 269747 h 269747"/>
              <a:gd name="connsiteX2" fmla="*/ 929640 w 929640"/>
              <a:gd name="connsiteY2" fmla="*/ 269747 h 269747"/>
              <a:gd name="connsiteX3" fmla="*/ 929640 w 929640"/>
              <a:gd name="connsiteY3" fmla="*/ 0 h 269747"/>
              <a:gd name="connsiteX4" fmla="*/ 0 w 929640"/>
              <a:gd name="connsiteY4" fmla="*/ 0 h 2697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9640" h="269747">
                <a:moveTo>
                  <a:pt x="0" y="0"/>
                </a:moveTo>
                <a:lnTo>
                  <a:pt x="0" y="269747"/>
                </a:lnTo>
                <a:lnTo>
                  <a:pt x="929640" y="269747"/>
                </a:lnTo>
                <a:lnTo>
                  <a:pt x="929640"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3"/>
          <p:cNvSpPr/>
          <p:nvPr/>
        </p:nvSpPr>
        <p:spPr>
          <a:xfrm>
            <a:off x="6083935" y="5613527"/>
            <a:ext cx="9144" cy="268223"/>
          </a:xfrm>
          <a:custGeom>
            <a:avLst/>
            <a:gdLst>
              <a:gd name="connsiteX0" fmla="*/ 4571 w 9144"/>
              <a:gd name="connsiteY0" fmla="*/ 0 h 268223"/>
              <a:gd name="connsiteX1" fmla="*/ 4571 w 9144"/>
              <a:gd name="connsiteY1" fmla="*/ 268223 h 268223"/>
            </a:gdLst>
            <a:ahLst/>
            <a:cxnLst>
              <a:cxn ang="0">
                <a:pos x="connsiteX0" y="connsiteY0"/>
              </a:cxn>
              <a:cxn ang="1">
                <a:pos x="connsiteX1" y="connsiteY1"/>
              </a:cxn>
            </a:cxnLst>
            <a:rect l="l" t="t" r="r" b="b"/>
            <a:pathLst>
              <a:path w="9144" h="268223">
                <a:moveTo>
                  <a:pt x="4571" y="0"/>
                </a:moveTo>
                <a:lnTo>
                  <a:pt x="4571" y="268223"/>
                </a:lnTo>
              </a:path>
            </a:pathLst>
          </a:custGeom>
          <a:ln w="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57" name="Picture 3"/>
          <p:cNvPicPr>
            <a:picLocks noChangeAspect="1" noChangeArrowheads="1"/>
          </p:cNvPicPr>
          <p:nvPr/>
        </p:nvPicPr>
        <p:blipFill>
          <a:blip r:embed="rId2"/>
          <a:srcRect/>
          <a:stretch>
            <a:fillRect/>
          </a:stretch>
        </p:blipFill>
        <p:spPr bwMode="auto">
          <a:xfrm>
            <a:off x="2501900" y="4254500"/>
            <a:ext cx="965200" cy="304800"/>
          </a:xfrm>
          <a:prstGeom prst="rect">
            <a:avLst/>
          </a:prstGeom>
          <a:noFill/>
        </p:spPr>
      </p:pic>
      <p:pic>
        <p:nvPicPr>
          <p:cNvPr id="58" name="Picture 3"/>
          <p:cNvPicPr>
            <a:picLocks noChangeAspect="1" noChangeArrowheads="1"/>
          </p:cNvPicPr>
          <p:nvPr/>
        </p:nvPicPr>
        <p:blipFill>
          <a:blip r:embed="rId3"/>
          <a:srcRect/>
          <a:stretch>
            <a:fillRect/>
          </a:stretch>
        </p:blipFill>
        <p:spPr bwMode="auto">
          <a:xfrm>
            <a:off x="2501900" y="5867400"/>
            <a:ext cx="965200" cy="304800"/>
          </a:xfrm>
          <a:prstGeom prst="rect">
            <a:avLst/>
          </a:prstGeom>
          <a:noFill/>
        </p:spPr>
      </p:pic>
      <p:pic>
        <p:nvPicPr>
          <p:cNvPr id="59" name="Picture 3"/>
          <p:cNvPicPr>
            <a:picLocks noChangeAspect="1" noChangeArrowheads="1"/>
          </p:cNvPicPr>
          <p:nvPr/>
        </p:nvPicPr>
        <p:blipFill>
          <a:blip r:embed="rId4"/>
          <a:srcRect/>
          <a:stretch>
            <a:fillRect/>
          </a:stretch>
        </p:blipFill>
        <p:spPr bwMode="auto">
          <a:xfrm>
            <a:off x="4991100" y="4254500"/>
            <a:ext cx="952500" cy="304800"/>
          </a:xfrm>
          <a:prstGeom prst="rect">
            <a:avLst/>
          </a:prstGeom>
          <a:noFill/>
        </p:spPr>
      </p:pic>
      <p:pic>
        <p:nvPicPr>
          <p:cNvPr id="60" name="Picture 3"/>
          <p:cNvPicPr>
            <a:picLocks noChangeAspect="1" noChangeArrowheads="1"/>
          </p:cNvPicPr>
          <p:nvPr/>
        </p:nvPicPr>
        <p:blipFill>
          <a:blip r:embed="rId5"/>
          <a:srcRect/>
          <a:stretch>
            <a:fillRect/>
          </a:stretch>
        </p:blipFill>
        <p:spPr bwMode="auto">
          <a:xfrm>
            <a:off x="3746500" y="5054600"/>
            <a:ext cx="965200" cy="304800"/>
          </a:xfrm>
          <a:prstGeom prst="rect">
            <a:avLst/>
          </a:prstGeom>
          <a:noFill/>
        </p:spPr>
      </p:pic>
      <p:pic>
        <p:nvPicPr>
          <p:cNvPr id="61" name="Picture 3"/>
          <p:cNvPicPr>
            <a:picLocks noChangeAspect="1" noChangeArrowheads="1"/>
          </p:cNvPicPr>
          <p:nvPr/>
        </p:nvPicPr>
        <p:blipFill>
          <a:blip r:embed="rId6"/>
          <a:srcRect/>
          <a:stretch>
            <a:fillRect/>
          </a:stretch>
        </p:blipFill>
        <p:spPr bwMode="auto">
          <a:xfrm>
            <a:off x="4051300" y="5867400"/>
            <a:ext cx="965200" cy="304800"/>
          </a:xfrm>
          <a:prstGeom prst="rect">
            <a:avLst/>
          </a:prstGeom>
          <a:noFill/>
        </p:spPr>
      </p:pic>
      <p:pic>
        <p:nvPicPr>
          <p:cNvPr id="62" name="Picture 3"/>
          <p:cNvPicPr>
            <a:picLocks noChangeAspect="1" noChangeArrowheads="1"/>
          </p:cNvPicPr>
          <p:nvPr/>
        </p:nvPicPr>
        <p:blipFill>
          <a:blip r:embed="rId7"/>
          <a:srcRect/>
          <a:stretch>
            <a:fillRect/>
          </a:stretch>
        </p:blipFill>
        <p:spPr bwMode="auto">
          <a:xfrm>
            <a:off x="5600700" y="5867400"/>
            <a:ext cx="965200" cy="3048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63"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30/75</a:t>
            </a:r>
          </a:p>
        </p:txBody>
      </p:sp>
      <p:sp>
        <p:nvSpPr>
          <p:cNvPr id="1024" name="TextBox 1"/>
          <p:cNvSpPr txBox="1"/>
          <p:nvPr/>
        </p:nvSpPr>
        <p:spPr>
          <a:xfrm>
            <a:off x="469900" y="317500"/>
            <a:ext cx="7962900" cy="3924300"/>
          </a:xfrm>
          <a:prstGeom prst="rect">
            <a:avLst/>
          </a:prstGeom>
          <a:noFill/>
        </p:spPr>
        <p:txBody>
          <a:bodyPr wrap="none" lIns="0" tIns="0" rIns="0" rtlCol="0">
            <a:spAutoFit/>
          </a:bodyPr>
          <a:lstStyle/>
          <a:p>
            <a:pPr>
              <a:lnSpc>
                <a:spcPts val="5500"/>
              </a:lnSpc>
              <a:tabLst>
                <a:tab pos="342900" algn="l"/>
                <a:tab pos="457200" algn="l"/>
                <a:tab pos="736600" algn="l"/>
                <a:tab pos="2768600" algn="l"/>
              </a:tabLst>
            </a:pPr>
            <a:r>
              <a:rPr lang="en-US" altLang="zh-CN" dirty="0"/>
              <a:t>				</a:t>
            </a:r>
            <a:r>
              <a:rPr lang="en-US" altLang="zh-CN" sz="4002" b="1" dirty="0">
                <a:solidFill>
                  <a:srgbClr val="3D00EA"/>
                </a:solidFill>
                <a:latin typeface="Comic Sans MS" pitchFamily="18" charset="0"/>
                <a:cs typeface="Comic Sans MS" pitchFamily="18" charset="0"/>
              </a:rPr>
              <a:t>C2</a:t>
            </a:r>
            <a:r>
              <a:rPr lang="en-US" altLang="zh-CN" sz="4002" b="1" dirty="0">
                <a:solidFill>
                  <a:srgbClr val="3D00EA"/>
                </a:solidFill>
                <a:latin typeface="å¾®è½¯éé»" pitchFamily="18" charset="0"/>
                <a:cs typeface="å¾®è½¯éé»" pitchFamily="18" charset="0"/>
              </a:rPr>
              <a:t>风格结构</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900"/>
              </a:lnSpc>
              <a:tabLst>
                <a:tab pos="342900" algn="l"/>
                <a:tab pos="457200" algn="l"/>
                <a:tab pos="736600" algn="l"/>
                <a:tab pos="2768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矩形框表示构件，粗水平线表示连接件，细</a:t>
            </a:r>
          </a:p>
          <a:p>
            <a:pPr>
              <a:lnSpc>
                <a:spcPts val="3400"/>
              </a:lnSpc>
              <a:tabLst>
                <a:tab pos="342900" algn="l"/>
                <a:tab pos="457200" algn="l"/>
                <a:tab pos="736600" algn="l"/>
                <a:tab pos="2768600" algn="l"/>
              </a:tabLst>
            </a:pPr>
            <a:r>
              <a:rPr lang="en-US" altLang="zh-CN" dirty="0"/>
              <a:t>	</a:t>
            </a:r>
            <a:r>
              <a:rPr lang="en-US" altLang="zh-CN" sz="3000" b="1" dirty="0">
                <a:solidFill>
                  <a:srgbClr val="000000"/>
                </a:solidFill>
                <a:latin typeface="å¾®è½¯éé»" pitchFamily="18" charset="0"/>
                <a:cs typeface="å¾®è½¯éé»" pitchFamily="18" charset="0"/>
              </a:rPr>
              <a:t>垂直线表示通信连接</a:t>
            </a:r>
          </a:p>
          <a:p>
            <a:pPr>
              <a:lnSpc>
                <a:spcPts val="4400"/>
              </a:lnSpc>
              <a:tabLst>
                <a:tab pos="342900" algn="l"/>
                <a:tab pos="457200" algn="l"/>
                <a:tab pos="736600" algn="l"/>
                <a:tab pos="2768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消息通过连接器在相关构件和连接器间传输，</a:t>
            </a:r>
          </a:p>
          <a:p>
            <a:pPr>
              <a:lnSpc>
                <a:spcPts val="3400"/>
              </a:lnSpc>
              <a:tabLst>
                <a:tab pos="342900" algn="l"/>
                <a:tab pos="457200" algn="l"/>
                <a:tab pos="736600" algn="l"/>
                <a:tab pos="2768600" algn="l"/>
              </a:tabLst>
            </a:pPr>
            <a:r>
              <a:rPr lang="en-US" altLang="zh-CN" dirty="0"/>
              <a:t>	</a:t>
            </a:r>
            <a:r>
              <a:rPr lang="en-US" altLang="zh-CN" sz="3000" b="1" dirty="0">
                <a:solidFill>
                  <a:srgbClr val="000000"/>
                </a:solidFill>
                <a:latin typeface="å¾®è½¯éé»" pitchFamily="18" charset="0"/>
                <a:cs typeface="å¾®è½¯éé»" pitchFamily="18" charset="0"/>
              </a:rPr>
              <a:t>构件按照各自的责任对消息进行处理</a:t>
            </a:r>
          </a:p>
          <a:p>
            <a:pPr>
              <a:lnSpc>
                <a:spcPts val="3700"/>
              </a:lnSpc>
              <a:tabLst>
                <a:tab pos="342900" algn="l"/>
                <a:tab pos="457200" algn="l"/>
                <a:tab pos="736600" algn="l"/>
                <a:tab pos="2768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如处理后继续传播输出消息、处理后不再传播消息、</a:t>
            </a:r>
          </a:p>
          <a:p>
            <a:pPr>
              <a:lnSpc>
                <a:spcPts val="2300"/>
              </a:lnSpc>
              <a:tabLst>
                <a:tab pos="342900" algn="l"/>
                <a:tab pos="457200" algn="l"/>
                <a:tab pos="736600" algn="l"/>
                <a:tab pos="2768600" algn="l"/>
              </a:tabLst>
            </a:pPr>
            <a:r>
              <a:rPr lang="en-US" altLang="zh-CN" dirty="0"/>
              <a:t>			</a:t>
            </a:r>
            <a:r>
              <a:rPr lang="en-US" altLang="zh-CN" sz="2400" dirty="0">
                <a:solidFill>
                  <a:srgbClr val="000000"/>
                </a:solidFill>
                <a:latin typeface="SimHei" pitchFamily="18" charset="0"/>
                <a:cs typeface="SimHei" pitchFamily="18" charset="0"/>
              </a:rPr>
              <a:t>不作处理并截获或不作任何处理仅仅进行转发</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543300" y="292100"/>
            <a:ext cx="2108200" cy="5842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1511300" y="3644900"/>
            <a:ext cx="6045200" cy="19304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31/75</a:t>
            </a:r>
          </a:p>
        </p:txBody>
      </p:sp>
      <p:sp>
        <p:nvSpPr>
          <p:cNvPr id="43" name="TextBox 1"/>
          <p:cNvSpPr txBox="1"/>
          <p:nvPr/>
        </p:nvSpPr>
        <p:spPr>
          <a:xfrm>
            <a:off x="469900" y="304800"/>
            <a:ext cx="7645400" cy="3086100"/>
          </a:xfrm>
          <a:prstGeom prst="rect">
            <a:avLst/>
          </a:prstGeom>
          <a:noFill/>
        </p:spPr>
        <p:txBody>
          <a:bodyPr wrap="none" lIns="0" tIns="0" rIns="0" rtlCol="0">
            <a:spAutoFit/>
          </a:bodyPr>
          <a:lstStyle/>
          <a:p>
            <a:pPr>
              <a:lnSpc>
                <a:spcPts val="5200"/>
              </a:lnSpc>
              <a:tabLst>
                <a:tab pos="3429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黑板模式</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700"/>
              </a:lnSpc>
              <a:tabLst>
                <a:tab pos="342900" algn="l"/>
                <a:tab pos="30861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适用于：无确定性求解策略且涉及多问题领域</a:t>
            </a:r>
          </a:p>
          <a:p>
            <a:pPr>
              <a:lnSpc>
                <a:spcPts val="4000"/>
              </a:lnSpc>
              <a:tabLst>
                <a:tab pos="342900" algn="l"/>
                <a:tab pos="30861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知识源主体</a:t>
            </a:r>
            <a:r>
              <a:rPr lang="en-US" altLang="zh-CN" sz="2802" b="1" dirty="0">
                <a:solidFill>
                  <a:srgbClr val="000000"/>
                </a:solidFill>
                <a:latin typeface="Comic Sans MS" pitchFamily="18" charset="0"/>
                <a:cs typeface="Comic Sans MS" pitchFamily="18" charset="0"/>
              </a:rPr>
              <a:t>(Agent)</a:t>
            </a:r>
            <a:r>
              <a:rPr lang="en-US" altLang="zh-CN" sz="2802" b="1" dirty="0">
                <a:solidFill>
                  <a:srgbClr val="000000"/>
                </a:solidFill>
                <a:latin typeface="å¾®è½¯éé»" pitchFamily="18" charset="0"/>
                <a:cs typeface="å¾®è½¯éé»" pitchFamily="18" charset="0"/>
              </a:rPr>
              <a:t>间的交互只在黑板内部发生</a:t>
            </a:r>
          </a:p>
          <a:p>
            <a:pPr>
              <a:lnSpc>
                <a:spcPts val="4000"/>
              </a:lnSpc>
              <a:tabLst>
                <a:tab pos="342900" algn="l"/>
                <a:tab pos="30861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知识源按照自己的方式和能力对黑板上的知识</a:t>
            </a:r>
          </a:p>
          <a:p>
            <a:pPr>
              <a:lnSpc>
                <a:spcPts val="3200"/>
              </a:lnSpc>
              <a:tabLst>
                <a:tab pos="342900" algn="l"/>
                <a:tab pos="3086100" algn="l"/>
              </a:tabLst>
            </a:pPr>
            <a:r>
              <a:rPr lang="en-US" altLang="zh-CN" dirty="0"/>
              <a:t>	</a:t>
            </a:r>
            <a:r>
              <a:rPr lang="en-US" altLang="zh-CN" sz="2802" b="1" dirty="0">
                <a:solidFill>
                  <a:srgbClr val="000000"/>
                </a:solidFill>
                <a:latin typeface="å¾®è½¯éé»" pitchFamily="18" charset="0"/>
                <a:cs typeface="å¾®è½¯éé»" pitchFamily="18" charset="0"/>
              </a:rPr>
              <a:t>进行处理并向黑板输出新的知识</a:t>
            </a:r>
          </a:p>
        </p:txBody>
      </p:sp>
      <p:sp>
        <p:nvSpPr>
          <p:cNvPr id="44" name="TextBox 1"/>
          <p:cNvSpPr txBox="1"/>
          <p:nvPr/>
        </p:nvSpPr>
        <p:spPr>
          <a:xfrm>
            <a:off x="3568700" y="3810000"/>
            <a:ext cx="1917700" cy="952500"/>
          </a:xfrm>
          <a:prstGeom prst="rect">
            <a:avLst/>
          </a:prstGeom>
          <a:noFill/>
        </p:spPr>
        <p:txBody>
          <a:bodyPr wrap="none" lIns="0" tIns="0" rIns="0" rtlCol="0">
            <a:spAutoFit/>
          </a:bodyPr>
          <a:lstStyle/>
          <a:p>
            <a:pPr>
              <a:lnSpc>
                <a:spcPts val="3100"/>
              </a:lnSpc>
              <a:tabLst>
                <a:tab pos="546100" algn="l"/>
              </a:tabLst>
            </a:pPr>
            <a:r>
              <a:rPr lang="en-US" altLang="zh-CN" dirty="0"/>
              <a:t>	</a:t>
            </a:r>
            <a:r>
              <a:rPr lang="en-US" altLang="zh-CN" sz="3198" dirty="0">
                <a:solidFill>
                  <a:srgbClr val="000000"/>
                </a:solidFill>
                <a:latin typeface="SimHei" pitchFamily="18" charset="0"/>
                <a:cs typeface="SimHei" pitchFamily="18" charset="0"/>
              </a:rPr>
              <a:t>黑板</a:t>
            </a:r>
          </a:p>
          <a:p>
            <a:pPr>
              <a:lnSpc>
                <a:spcPts val="4300"/>
              </a:lnSpc>
              <a:tabLst>
                <a:tab pos="546100" algn="l"/>
              </a:tabLst>
            </a:pPr>
            <a:r>
              <a:rPr lang="en-US" altLang="zh-CN" sz="3198" b="1" dirty="0">
                <a:solidFill>
                  <a:srgbClr val="000000"/>
                </a:solidFill>
                <a:latin typeface="Comic Sans MS" pitchFamily="18" charset="0"/>
                <a:cs typeface="Comic Sans MS" pitchFamily="18" charset="0"/>
              </a:rPr>
              <a:t>(</a:t>
            </a:r>
            <a:r>
              <a:rPr lang="en-US" altLang="zh-CN" sz="3198" dirty="0">
                <a:solidFill>
                  <a:srgbClr val="000000"/>
                </a:solidFill>
                <a:latin typeface="SimHei" pitchFamily="18" charset="0"/>
                <a:cs typeface="SimHei" pitchFamily="18" charset="0"/>
              </a:rPr>
              <a:t>共享知识</a:t>
            </a:r>
            <a:r>
              <a:rPr lang="en-US" altLang="zh-CN" sz="3198" b="1" dirty="0">
                <a:solidFill>
                  <a:srgbClr val="000000"/>
                </a:solidFill>
                <a:latin typeface="Comic Sans MS" pitchFamily="18" charset="0"/>
                <a:cs typeface="Comic Sans MS" pitchFamily="18" charset="0"/>
              </a:rPr>
              <a:t>)</a:t>
            </a:r>
          </a:p>
        </p:txBody>
      </p:sp>
      <p:sp>
        <p:nvSpPr>
          <p:cNvPr id="45" name="TextBox 1"/>
          <p:cNvSpPr txBox="1"/>
          <p:nvPr/>
        </p:nvSpPr>
        <p:spPr>
          <a:xfrm>
            <a:off x="1562100" y="3898900"/>
            <a:ext cx="685800" cy="901700"/>
          </a:xfrm>
          <a:prstGeom prst="rect">
            <a:avLst/>
          </a:prstGeom>
          <a:noFill/>
        </p:spPr>
        <p:txBody>
          <a:bodyPr wrap="none" lIns="0" tIns="0" rIns="0" rtlCol="0">
            <a:spAutoFit/>
          </a:bodyPr>
          <a:lstStyle/>
          <a:p>
            <a:pPr>
              <a:lnSpc>
                <a:spcPts val="1700"/>
              </a:lnSpc>
              <a:tabLst/>
            </a:pPr>
            <a:r>
              <a:rPr lang="en-US" altLang="zh-CN" sz="1800" dirty="0">
                <a:solidFill>
                  <a:srgbClr val="000000"/>
                </a:solidFill>
                <a:latin typeface="SimHei" pitchFamily="18" charset="0"/>
                <a:cs typeface="SimHei" pitchFamily="18" charset="0"/>
              </a:rPr>
              <a:t>知识源</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pPr>
            <a:r>
              <a:rPr lang="en-US" altLang="zh-CN" sz="1800" dirty="0">
                <a:solidFill>
                  <a:srgbClr val="000000"/>
                </a:solidFill>
                <a:latin typeface="SimHei" pitchFamily="18" charset="0"/>
                <a:cs typeface="SimHei" pitchFamily="18" charset="0"/>
              </a:rPr>
              <a:t>知识源</a:t>
            </a:r>
          </a:p>
        </p:txBody>
      </p:sp>
      <p:sp>
        <p:nvSpPr>
          <p:cNvPr id="46" name="TextBox 1"/>
          <p:cNvSpPr txBox="1"/>
          <p:nvPr/>
        </p:nvSpPr>
        <p:spPr>
          <a:xfrm>
            <a:off x="6807200" y="3835400"/>
            <a:ext cx="685800" cy="762000"/>
          </a:xfrm>
          <a:prstGeom prst="rect">
            <a:avLst/>
          </a:prstGeom>
          <a:noFill/>
        </p:spPr>
        <p:txBody>
          <a:bodyPr wrap="none" lIns="0" tIns="0" rIns="0" rtlCol="0">
            <a:spAutoFit/>
          </a:bodyPr>
          <a:lstStyle/>
          <a:p>
            <a:pPr>
              <a:lnSpc>
                <a:spcPts val="1700"/>
              </a:lnSpc>
              <a:tabLst/>
            </a:pPr>
            <a:r>
              <a:rPr lang="en-US" altLang="zh-CN" sz="1800" dirty="0">
                <a:solidFill>
                  <a:srgbClr val="000000"/>
                </a:solidFill>
                <a:latin typeface="SimHei" pitchFamily="18" charset="0"/>
                <a:cs typeface="SimHei" pitchFamily="18" charset="0"/>
              </a:rPr>
              <a:t>知识源</a:t>
            </a:r>
          </a:p>
          <a:p>
            <a:pPr>
              <a:lnSpc>
                <a:spcPts val="1000"/>
              </a:lnSpc>
            </a:pPr>
            <a:endParaRPr lang="en-US" altLang="zh-CN" dirty="0"/>
          </a:p>
          <a:p>
            <a:pPr>
              <a:lnSpc>
                <a:spcPts val="1000"/>
              </a:lnSpc>
            </a:pPr>
            <a:endParaRPr lang="en-US" altLang="zh-CN" dirty="0"/>
          </a:p>
          <a:p>
            <a:pPr>
              <a:lnSpc>
                <a:spcPts val="2200"/>
              </a:lnSpc>
              <a:tabLst/>
            </a:pPr>
            <a:r>
              <a:rPr lang="en-US" altLang="zh-CN" sz="1800" dirty="0">
                <a:solidFill>
                  <a:srgbClr val="000000"/>
                </a:solidFill>
                <a:latin typeface="SimHei" pitchFamily="18" charset="0"/>
                <a:cs typeface="SimHei" pitchFamily="18" charset="0"/>
              </a:rPr>
              <a:t>知识源</a:t>
            </a:r>
          </a:p>
        </p:txBody>
      </p:sp>
      <p:sp>
        <p:nvSpPr>
          <p:cNvPr id="47" name="TextBox 1"/>
          <p:cNvSpPr txBox="1"/>
          <p:nvPr/>
        </p:nvSpPr>
        <p:spPr>
          <a:xfrm>
            <a:off x="3289300" y="5283200"/>
            <a:ext cx="685800" cy="215900"/>
          </a:xfrm>
          <a:prstGeom prst="rect">
            <a:avLst/>
          </a:prstGeom>
          <a:noFill/>
        </p:spPr>
        <p:txBody>
          <a:bodyPr wrap="none" lIns="0" tIns="0" rIns="0" rtlCol="0">
            <a:spAutoFit/>
          </a:bodyPr>
          <a:lstStyle/>
          <a:p>
            <a:pPr>
              <a:lnSpc>
                <a:spcPts val="1700"/>
              </a:lnSpc>
              <a:tabLst/>
            </a:pPr>
            <a:r>
              <a:rPr lang="en-US" altLang="zh-CN" sz="1800" dirty="0">
                <a:solidFill>
                  <a:srgbClr val="000000"/>
                </a:solidFill>
                <a:latin typeface="SimHei" pitchFamily="18" charset="0"/>
                <a:cs typeface="SimHei" pitchFamily="18" charset="0"/>
              </a:rPr>
              <a:t>知识源</a:t>
            </a:r>
          </a:p>
        </p:txBody>
      </p:sp>
      <p:sp>
        <p:nvSpPr>
          <p:cNvPr id="48" name="TextBox 1"/>
          <p:cNvSpPr txBox="1"/>
          <p:nvPr/>
        </p:nvSpPr>
        <p:spPr>
          <a:xfrm>
            <a:off x="4775200" y="5283200"/>
            <a:ext cx="685800" cy="215900"/>
          </a:xfrm>
          <a:prstGeom prst="rect">
            <a:avLst/>
          </a:prstGeom>
          <a:noFill/>
        </p:spPr>
        <p:txBody>
          <a:bodyPr wrap="none" lIns="0" tIns="0" rIns="0" rtlCol="0">
            <a:spAutoFit/>
          </a:bodyPr>
          <a:lstStyle/>
          <a:p>
            <a:pPr>
              <a:lnSpc>
                <a:spcPts val="1700"/>
              </a:lnSpc>
              <a:tabLst/>
            </a:pPr>
            <a:r>
              <a:rPr lang="en-US" altLang="zh-CN" sz="1800" dirty="0">
                <a:solidFill>
                  <a:srgbClr val="000000"/>
                </a:solidFill>
                <a:latin typeface="SimHei" pitchFamily="18" charset="0"/>
                <a:cs typeface="SimHei" pitchFamily="18" charset="0"/>
              </a:rPr>
              <a:t>知识源</a:t>
            </a:r>
          </a:p>
        </p:txBody>
      </p:sp>
      <p:sp>
        <p:nvSpPr>
          <p:cNvPr id="49" name="TextBox 1"/>
          <p:cNvSpPr txBox="1"/>
          <p:nvPr/>
        </p:nvSpPr>
        <p:spPr>
          <a:xfrm>
            <a:off x="7035800" y="5143500"/>
            <a:ext cx="457200" cy="215900"/>
          </a:xfrm>
          <a:prstGeom prst="rect">
            <a:avLst/>
          </a:prstGeom>
          <a:noFill/>
        </p:spPr>
        <p:txBody>
          <a:bodyPr wrap="none" lIns="0" tIns="0" rIns="0" rtlCol="0">
            <a:spAutoFit/>
          </a:bodyPr>
          <a:lstStyle/>
          <a:p>
            <a:pPr>
              <a:lnSpc>
                <a:spcPts val="1700"/>
              </a:lnSpc>
              <a:tabLst/>
            </a:pPr>
            <a:r>
              <a:rPr lang="en-US" altLang="zh-CN" sz="1800" dirty="0">
                <a:solidFill>
                  <a:srgbClr val="000000"/>
                </a:solidFill>
                <a:latin typeface="SimHei" pitchFamily="18" charset="0"/>
                <a:cs typeface="SimHei" pitchFamily="18" charset="0"/>
              </a:rPr>
              <a:t>计算</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
          <p:cNvSpPr txBox="1"/>
          <p:nvPr/>
        </p:nvSpPr>
        <p:spPr>
          <a:xfrm>
            <a:off x="469900" y="419100"/>
            <a:ext cx="7016344"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软件体系结构概念及发展历程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软件体系结构风格</a:t>
            </a:r>
          </a:p>
          <a:p>
            <a:pPr>
              <a:lnSpc>
                <a:spcPts val="57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软件体系结构描述</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软件体系结构设计和复用</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软件体系结构分析和评估</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动态软件体系结构</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32/75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33/75</a:t>
            </a:r>
          </a:p>
        </p:txBody>
      </p:sp>
      <p:sp>
        <p:nvSpPr>
          <p:cNvPr id="42" name="TextBox 1"/>
          <p:cNvSpPr txBox="1"/>
          <p:nvPr/>
        </p:nvSpPr>
        <p:spPr>
          <a:xfrm>
            <a:off x="469900" y="355600"/>
            <a:ext cx="7073900" cy="4622800"/>
          </a:xfrm>
          <a:prstGeom prst="rect">
            <a:avLst/>
          </a:prstGeom>
          <a:noFill/>
        </p:spPr>
        <p:txBody>
          <a:bodyPr wrap="none" lIns="0" tIns="0" rIns="0" rtlCol="0">
            <a:spAutoFit/>
          </a:bodyPr>
          <a:lstStyle/>
          <a:p>
            <a:pPr>
              <a:lnSpc>
                <a:spcPts val="5200"/>
              </a:lnSpc>
              <a:tabLst>
                <a:tab pos="457200" algn="l"/>
                <a:tab pos="2070100" algn="l"/>
              </a:tabLst>
            </a:pPr>
            <a:r>
              <a:rPr lang="en-US" altLang="zh-CN" dirty="0"/>
              <a:t>		</a:t>
            </a:r>
            <a:r>
              <a:rPr lang="en-US" altLang="zh-CN" sz="4002" b="1" dirty="0">
                <a:solidFill>
                  <a:srgbClr val="3D00EA"/>
                </a:solidFill>
                <a:latin typeface="å¾®è½¯éé»" pitchFamily="18" charset="0"/>
                <a:cs typeface="å¾®è½¯éé»" pitchFamily="18" charset="0"/>
              </a:rPr>
              <a:t>体系结构的多视图</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700"/>
              </a:lnSpc>
              <a:tabLst>
                <a:tab pos="457200" algn="l"/>
                <a:tab pos="20701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功能</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逻辑</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体系结构：问题域规划</a:t>
            </a:r>
          </a:p>
          <a:p>
            <a:pPr>
              <a:lnSpc>
                <a:spcPts val="5100"/>
              </a:lnSpc>
              <a:tabLst>
                <a:tab pos="457200" algn="l"/>
                <a:tab pos="20701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设计体系结构</a:t>
            </a:r>
          </a:p>
          <a:p>
            <a:pPr>
              <a:lnSpc>
                <a:spcPts val="3400"/>
              </a:lnSpc>
              <a:tabLst>
                <a:tab pos="457200" algn="l"/>
                <a:tab pos="2070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静态方面：组成元素及其结构关系</a:t>
            </a:r>
          </a:p>
          <a:p>
            <a:pPr>
              <a:lnSpc>
                <a:spcPts val="3400"/>
              </a:lnSpc>
              <a:tabLst>
                <a:tab pos="457200" algn="l"/>
                <a:tab pos="2070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动态方面：元素间的动态交互关系</a:t>
            </a:r>
          </a:p>
          <a:p>
            <a:pPr>
              <a:lnSpc>
                <a:spcPts val="5200"/>
              </a:lnSpc>
              <a:tabLst>
                <a:tab pos="457200" algn="l"/>
                <a:tab pos="20701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部署体系结构</a:t>
            </a:r>
          </a:p>
          <a:p>
            <a:pPr>
              <a:lnSpc>
                <a:spcPts val="5100"/>
              </a:lnSpc>
              <a:tabLst>
                <a:tab pos="457200" algn="l"/>
                <a:tab pos="20701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运行时体系结构</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1"/>
          <p:cNvSpPr txBox="1"/>
          <p:nvPr/>
        </p:nvSpPr>
        <p:spPr>
          <a:xfrm>
            <a:off x="469900" y="266700"/>
            <a:ext cx="7683500" cy="2794000"/>
          </a:xfrm>
          <a:prstGeom prst="rect">
            <a:avLst/>
          </a:prstGeom>
          <a:noFill/>
        </p:spPr>
        <p:txBody>
          <a:bodyPr wrap="none" lIns="0" tIns="0" rIns="0" rtlCol="0">
            <a:spAutoFit/>
          </a:bodyPr>
          <a:lstStyle/>
          <a:p>
            <a:pPr>
              <a:lnSpc>
                <a:spcPts val="5500"/>
              </a:lnSpc>
              <a:tabLst>
                <a:tab pos="342900" algn="l"/>
                <a:tab pos="1600200" algn="l"/>
              </a:tabLst>
            </a:pPr>
            <a:r>
              <a:rPr lang="en-US" altLang="zh-CN" dirty="0"/>
              <a:t>		</a:t>
            </a:r>
            <a:r>
              <a:rPr lang="en-US" altLang="zh-CN" sz="4002" b="1" dirty="0">
                <a:solidFill>
                  <a:srgbClr val="3D00EA"/>
                </a:solidFill>
                <a:latin typeface="Comic Sans MS" pitchFamily="18" charset="0"/>
                <a:cs typeface="Comic Sans MS" pitchFamily="18" charset="0"/>
              </a:rPr>
              <a:t>4+1</a:t>
            </a:r>
            <a:r>
              <a:rPr lang="en-US" altLang="zh-CN" sz="4002" b="1" dirty="0">
                <a:solidFill>
                  <a:srgbClr val="3D00EA"/>
                </a:solidFill>
                <a:latin typeface="å¾®è½¯éé»" pitchFamily="18" charset="0"/>
                <a:cs typeface="å¾®è½¯éé»" pitchFamily="18" charset="0"/>
              </a:rPr>
              <a:t>软件体系结构视图</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300"/>
              </a:lnSpc>
              <a:tabLst>
                <a:tab pos="342900" algn="l"/>
                <a:tab pos="16002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Comic Sans MS" pitchFamily="18" charset="0"/>
                <a:cs typeface="Comic Sans MS" pitchFamily="18" charset="0"/>
              </a:rPr>
              <a:t>Kruchten</a:t>
            </a:r>
            <a:r>
              <a:rPr lang="en-US" altLang="zh-CN" sz="3402" b="1" dirty="0">
                <a:solidFill>
                  <a:srgbClr val="000000"/>
                </a:solidFill>
                <a:latin typeface="å¾®è½¯éé»" pitchFamily="18" charset="0"/>
                <a:cs typeface="å¾®è½¯éé»" pitchFamily="18" charset="0"/>
              </a:rPr>
              <a:t>在</a:t>
            </a:r>
            <a:r>
              <a:rPr lang="en-US" altLang="zh-CN" sz="3402" b="1" dirty="0">
                <a:solidFill>
                  <a:srgbClr val="000000"/>
                </a:solidFill>
                <a:latin typeface="Comic Sans MS" pitchFamily="18" charset="0"/>
                <a:cs typeface="Comic Sans MS" pitchFamily="18" charset="0"/>
              </a:rPr>
              <a:t>1995</a:t>
            </a:r>
            <a:r>
              <a:rPr lang="en-US" altLang="zh-CN" sz="3402" b="1" dirty="0">
                <a:solidFill>
                  <a:srgbClr val="000000"/>
                </a:solidFill>
                <a:latin typeface="å¾®è½¯éé»" pitchFamily="18" charset="0"/>
                <a:cs typeface="å¾®è½¯éé»" pitchFamily="18" charset="0"/>
              </a:rPr>
              <a:t>年提出软件体系结构</a:t>
            </a:r>
          </a:p>
          <a:p>
            <a:pPr>
              <a:lnSpc>
                <a:spcPts val="4000"/>
              </a:lnSpc>
              <a:tabLst>
                <a:tab pos="342900" algn="l"/>
                <a:tab pos="1600200" algn="l"/>
              </a:tabLst>
            </a:pPr>
            <a:r>
              <a:rPr lang="en-US" altLang="zh-CN" dirty="0"/>
              <a:t>	</a:t>
            </a:r>
            <a:r>
              <a:rPr lang="en-US" altLang="zh-CN" sz="3402" b="1" dirty="0">
                <a:solidFill>
                  <a:srgbClr val="000000"/>
                </a:solidFill>
                <a:latin typeface="å¾®è½¯éé»" pitchFamily="18" charset="0"/>
                <a:cs typeface="å¾®è½¯éé»" pitchFamily="18" charset="0"/>
              </a:rPr>
              <a:t>的“</a:t>
            </a:r>
            <a:r>
              <a:rPr lang="en-US" altLang="zh-CN" sz="3402" b="1" dirty="0">
                <a:solidFill>
                  <a:srgbClr val="000000"/>
                </a:solidFill>
                <a:latin typeface="Comic Sans MS" pitchFamily="18" charset="0"/>
                <a:cs typeface="Comic Sans MS" pitchFamily="18" charset="0"/>
              </a:rPr>
              <a:t>4+1</a:t>
            </a:r>
            <a:r>
              <a:rPr lang="en-US" altLang="zh-CN" sz="3402" b="1" dirty="0">
                <a:solidFill>
                  <a:srgbClr val="000000"/>
                </a:solidFill>
                <a:latin typeface="Times New Roman" pitchFamily="18" charset="0"/>
                <a:cs typeface="Times New Roman" pitchFamily="18" charset="0"/>
              </a:rPr>
              <a:t>”</a:t>
            </a:r>
            <a:r>
              <a:rPr lang="en-US" altLang="zh-CN" sz="3402" b="1" dirty="0">
                <a:solidFill>
                  <a:srgbClr val="000000"/>
                </a:solidFill>
                <a:latin typeface="å¾®è½¯éé»" pitchFamily="18" charset="0"/>
                <a:cs typeface="å¾®è½¯éé»" pitchFamily="18" charset="0"/>
              </a:rPr>
              <a:t>视图模型：逻辑视图、进程</a:t>
            </a:r>
          </a:p>
          <a:p>
            <a:pPr>
              <a:lnSpc>
                <a:spcPts val="3900"/>
              </a:lnSpc>
              <a:tabLst>
                <a:tab pos="342900" algn="l"/>
                <a:tab pos="1600200" algn="l"/>
              </a:tabLst>
            </a:pPr>
            <a:r>
              <a:rPr lang="en-US" altLang="zh-CN" dirty="0"/>
              <a:t>	</a:t>
            </a:r>
            <a:r>
              <a:rPr lang="en-US" altLang="zh-CN" sz="3402" b="1" dirty="0">
                <a:solidFill>
                  <a:srgbClr val="000000"/>
                </a:solidFill>
                <a:latin typeface="å¾®è½¯éé»" pitchFamily="18" charset="0"/>
                <a:cs typeface="å¾®è½¯éé»" pitchFamily="18" charset="0"/>
              </a:rPr>
              <a:t>视图、物理视图、开发视图、场景视图</a:t>
            </a:r>
          </a:p>
        </p:txBody>
      </p:sp>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3"/>
          <p:cNvPicPr>
            <a:picLocks noChangeAspect="1" noChangeArrowheads="1"/>
          </p:cNvPicPr>
          <p:nvPr/>
        </p:nvPicPr>
        <p:blipFill>
          <a:blip r:embed="rId2"/>
          <a:srcRect/>
          <a:stretch>
            <a:fillRect/>
          </a:stretch>
        </p:blipFill>
        <p:spPr bwMode="auto">
          <a:xfrm>
            <a:off x="1816100" y="3111500"/>
            <a:ext cx="6731000" cy="29210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34/75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35/75</a:t>
            </a:r>
          </a:p>
        </p:txBody>
      </p:sp>
      <p:sp>
        <p:nvSpPr>
          <p:cNvPr id="3" name="TextBox 1"/>
          <p:cNvSpPr txBox="1"/>
          <p:nvPr/>
        </p:nvSpPr>
        <p:spPr>
          <a:xfrm>
            <a:off x="469900" y="304800"/>
            <a:ext cx="8001000" cy="3200400"/>
          </a:xfrm>
          <a:prstGeom prst="rect">
            <a:avLst/>
          </a:prstGeom>
          <a:noFill/>
        </p:spPr>
        <p:txBody>
          <a:bodyPr wrap="none" lIns="0" tIns="0" rIns="0" rtlCol="0">
            <a:spAutoFit/>
          </a:bodyPr>
          <a:lstStyle/>
          <a:p>
            <a:pPr>
              <a:lnSpc>
                <a:spcPts val="5200"/>
              </a:lnSpc>
              <a:tabLst>
                <a:tab pos="342900" algn="l"/>
                <a:tab pos="4572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体系结构的逻辑视图</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342900" algn="l"/>
                <a:tab pos="457200" algn="l"/>
                <a:tab pos="1803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描述系统需要支持的功能需求</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来自于</a:t>
            </a:r>
          </a:p>
          <a:p>
            <a:pPr>
              <a:lnSpc>
                <a:spcPts val="4300"/>
              </a:lnSpc>
              <a:tabLst>
                <a:tab pos="342900" algn="l"/>
                <a:tab pos="457200" algn="l"/>
                <a:tab pos="1803400" algn="l"/>
              </a:tabLst>
            </a:pPr>
            <a:r>
              <a:rPr lang="en-US" altLang="zh-CN" dirty="0"/>
              <a:t>	</a:t>
            </a:r>
            <a:r>
              <a:rPr lang="en-US" altLang="zh-CN" sz="3600" b="1" dirty="0">
                <a:solidFill>
                  <a:srgbClr val="000000"/>
                </a:solidFill>
                <a:latin typeface="å¾®è½¯éé»" pitchFamily="18" charset="0"/>
                <a:cs typeface="å¾®è½¯éé»" pitchFamily="18" charset="0"/>
              </a:rPr>
              <a:t>问题域</a:t>
            </a:r>
            <a:r>
              <a:rPr lang="en-US" altLang="zh-CN" sz="3600" b="1" dirty="0">
                <a:solidFill>
                  <a:srgbClr val="000000"/>
                </a:solidFill>
                <a:latin typeface="Comic Sans MS" pitchFamily="18" charset="0"/>
                <a:cs typeface="Comic Sans MS" pitchFamily="18" charset="0"/>
              </a:rPr>
              <a:t>)</a:t>
            </a:r>
          </a:p>
          <a:p>
            <a:pPr>
              <a:lnSpc>
                <a:spcPts val="3700"/>
              </a:lnSpc>
              <a:tabLst>
                <a:tab pos="342900" algn="l"/>
                <a:tab pos="457200" algn="l"/>
                <a:tab pos="1803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将系统分解为一系列功能抽象以及相互之间的关系</a:t>
            </a:r>
          </a:p>
          <a:p>
            <a:pPr>
              <a:lnSpc>
                <a:spcPts val="3700"/>
              </a:lnSpc>
              <a:tabLst>
                <a:tab pos="342900" algn="l"/>
                <a:tab pos="457200" algn="l"/>
                <a:tab pos="1803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反映问题域本来面目，不涉及软件实现方案的考虑</a:t>
            </a:r>
          </a:p>
        </p:txBody>
      </p:sp>
      <p:sp>
        <p:nvSpPr>
          <p:cNvPr id="4" name="TextBox 1"/>
          <p:cNvSpPr txBox="1"/>
          <p:nvPr/>
        </p:nvSpPr>
        <p:spPr>
          <a:xfrm>
            <a:off x="2311400" y="5676900"/>
            <a:ext cx="3218830" cy="849848"/>
          </a:xfrm>
          <a:prstGeom prst="rect">
            <a:avLst/>
          </a:prstGeom>
          <a:noFill/>
        </p:spPr>
        <p:txBody>
          <a:bodyPr wrap="none" lIns="0" tIns="0" rIns="0" rtlCol="0">
            <a:spAutoFit/>
          </a:bodyPr>
          <a:lstStyle/>
          <a:p>
            <a:pPr>
              <a:lnSpc>
                <a:spcPts val="3500"/>
              </a:lnSpc>
              <a:tabLst>
                <a:tab pos="1358900" algn="l"/>
              </a:tabLst>
            </a:pPr>
            <a:r>
              <a:rPr lang="en-US" altLang="zh-CN" dirty="0"/>
              <a:t>	</a:t>
            </a:r>
            <a:r>
              <a:rPr lang="en-US" altLang="zh-CN" sz="3600" dirty="0">
                <a:solidFill>
                  <a:srgbClr val="FF0000"/>
                </a:solidFill>
                <a:latin typeface="SimHei" pitchFamily="18" charset="0"/>
                <a:cs typeface="SimHei" pitchFamily="18" charset="0"/>
              </a:rPr>
              <a:t>静态视图</a:t>
            </a:r>
          </a:p>
          <a:p>
            <a:pPr>
              <a:lnSpc>
                <a:spcPts val="1000"/>
              </a:lnSpc>
            </a:pPr>
            <a:endParaRPr lang="en-US" altLang="zh-CN" dirty="0"/>
          </a:p>
          <a:p>
            <a:pPr>
              <a:lnSpc>
                <a:spcPts val="1900"/>
              </a:lnSpc>
              <a:tabLst>
                <a:tab pos="1358900" algn="l"/>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574800" y="292100"/>
            <a:ext cx="6019800" cy="6223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2197100" y="3810000"/>
            <a:ext cx="4724400" cy="30480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36/75</a:t>
            </a:r>
          </a:p>
        </p:txBody>
      </p:sp>
      <p:sp>
        <p:nvSpPr>
          <p:cNvPr id="43" name="TextBox 1"/>
          <p:cNvSpPr txBox="1"/>
          <p:nvPr/>
        </p:nvSpPr>
        <p:spPr>
          <a:xfrm>
            <a:off x="469900" y="304800"/>
            <a:ext cx="7747000" cy="3530600"/>
          </a:xfrm>
          <a:prstGeom prst="rect">
            <a:avLst/>
          </a:prstGeom>
          <a:noFill/>
        </p:spPr>
        <p:txBody>
          <a:bodyPr wrap="none" lIns="0" tIns="0" rIns="0" rtlCol="0">
            <a:spAutoFit/>
          </a:bodyPr>
          <a:lstStyle/>
          <a:p>
            <a:pPr>
              <a:lnSpc>
                <a:spcPts val="5500"/>
              </a:lnSpc>
              <a:tabLst>
                <a:tab pos="342900" algn="l"/>
                <a:tab pos="457200" algn="l"/>
                <a:tab pos="736600" algn="l"/>
                <a:tab pos="1117600" algn="l"/>
              </a:tabLst>
            </a:pPr>
            <a:r>
              <a:rPr lang="en-US" altLang="zh-CN" dirty="0"/>
              <a:t>				</a:t>
            </a:r>
            <a:r>
              <a:rPr lang="en-US" altLang="zh-CN" sz="4002" b="1" dirty="0">
                <a:solidFill>
                  <a:srgbClr val="3D00EA"/>
                </a:solidFill>
                <a:latin typeface="å¾®è½¯éé»" pitchFamily="18" charset="0"/>
                <a:cs typeface="å¾®è½¯éé»" pitchFamily="18" charset="0"/>
              </a:rPr>
              <a:t>体系结构的开发</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模块</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视图</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342900" algn="l"/>
                <a:tab pos="457200" algn="l"/>
                <a:tab pos="736600" algn="l"/>
                <a:tab pos="11176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描述软件模块的组织和管理结构，作为</a:t>
            </a:r>
          </a:p>
          <a:p>
            <a:pPr>
              <a:lnSpc>
                <a:spcPts val="3900"/>
              </a:lnSpc>
              <a:tabLst>
                <a:tab pos="342900" algn="l"/>
                <a:tab pos="457200" algn="l"/>
                <a:tab pos="736600" algn="l"/>
                <a:tab pos="1117600" algn="l"/>
              </a:tabLst>
            </a:pPr>
            <a:r>
              <a:rPr lang="en-US" altLang="zh-CN" dirty="0"/>
              <a:t>	</a:t>
            </a:r>
            <a:r>
              <a:rPr lang="en-US" altLang="zh-CN" sz="3402" b="1" dirty="0">
                <a:solidFill>
                  <a:srgbClr val="000000"/>
                </a:solidFill>
                <a:latin typeface="å¾®è½¯éé»" pitchFamily="18" charset="0"/>
                <a:cs typeface="å¾®è½¯éé»" pitchFamily="18" charset="0"/>
              </a:rPr>
              <a:t>开发工作和技术安排的基础</a:t>
            </a:r>
          </a:p>
          <a:p>
            <a:pPr>
              <a:lnSpc>
                <a:spcPts val="3700"/>
              </a:lnSpc>
              <a:tabLst>
                <a:tab pos="342900" algn="l"/>
                <a:tab pos="457200" algn="l"/>
                <a:tab pos="736600" algn="l"/>
                <a:tab pos="1117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考虑软件的内部开发目标，如降低开发难度、提高通</a:t>
            </a:r>
          </a:p>
          <a:p>
            <a:pPr>
              <a:lnSpc>
                <a:spcPts val="2300"/>
              </a:lnSpc>
              <a:tabLst>
                <a:tab pos="342900" algn="l"/>
                <a:tab pos="457200" algn="l"/>
                <a:tab pos="736600" algn="l"/>
                <a:tab pos="1117600" algn="l"/>
              </a:tabLst>
            </a:pPr>
            <a:r>
              <a:rPr lang="en-US" altLang="zh-CN" dirty="0"/>
              <a:t>			</a:t>
            </a:r>
            <a:r>
              <a:rPr lang="en-US" altLang="zh-CN" sz="2400" dirty="0">
                <a:solidFill>
                  <a:srgbClr val="000000"/>
                </a:solidFill>
                <a:latin typeface="SimHei" pitchFamily="18" charset="0"/>
                <a:cs typeface="SimHei" pitchFamily="18" charset="0"/>
              </a:rPr>
              <a:t>用性和可复用性、充分复用已有资产等</a:t>
            </a:r>
          </a:p>
          <a:p>
            <a:pPr>
              <a:lnSpc>
                <a:spcPts val="3800"/>
              </a:lnSpc>
              <a:tabLst>
                <a:tab pos="342900" algn="l"/>
                <a:tab pos="457200" algn="l"/>
                <a:tab pos="736600" algn="l"/>
                <a:tab pos="1117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一般可以用软件模块的层次结构来表示</a:t>
            </a:r>
          </a:p>
        </p:txBody>
      </p:sp>
      <p:sp>
        <p:nvSpPr>
          <p:cNvPr id="44" name="TextBox 1"/>
          <p:cNvSpPr txBox="1"/>
          <p:nvPr/>
        </p:nvSpPr>
        <p:spPr>
          <a:xfrm>
            <a:off x="6718300" y="4914900"/>
            <a:ext cx="1828800" cy="444500"/>
          </a:xfrm>
          <a:prstGeom prst="rect">
            <a:avLst/>
          </a:prstGeom>
          <a:noFill/>
        </p:spPr>
        <p:txBody>
          <a:bodyPr wrap="none" lIns="0" tIns="0" rIns="0" rtlCol="0">
            <a:spAutoFit/>
          </a:bodyPr>
          <a:lstStyle/>
          <a:p>
            <a:pPr>
              <a:lnSpc>
                <a:spcPts val="3500"/>
              </a:lnSpc>
              <a:tabLst/>
            </a:pPr>
            <a:r>
              <a:rPr lang="en-US" altLang="zh-CN" sz="3600" dirty="0">
                <a:solidFill>
                  <a:srgbClr val="FF0000"/>
                </a:solidFill>
                <a:latin typeface="SimHei" pitchFamily="18" charset="0"/>
                <a:cs typeface="SimHei" pitchFamily="18" charset="0"/>
              </a:rPr>
              <a:t>静态视图</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3"/>
          <p:cNvPicPr>
            <a:picLocks noChangeAspect="1" noChangeArrowheads="1"/>
          </p:cNvPicPr>
          <p:nvPr/>
        </p:nvPicPr>
        <p:blipFill>
          <a:blip r:embed="rId2"/>
          <a:srcRect/>
          <a:stretch>
            <a:fillRect/>
          </a:stretch>
        </p:blipFill>
        <p:spPr bwMode="auto">
          <a:xfrm>
            <a:off x="3568700" y="3340100"/>
            <a:ext cx="3822700" cy="28575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37/75</a:t>
            </a:r>
          </a:p>
        </p:txBody>
      </p:sp>
      <p:sp>
        <p:nvSpPr>
          <p:cNvPr id="43" name="TextBox 1"/>
          <p:cNvSpPr txBox="1"/>
          <p:nvPr/>
        </p:nvSpPr>
        <p:spPr>
          <a:xfrm>
            <a:off x="469900" y="368300"/>
            <a:ext cx="7645400" cy="4991100"/>
          </a:xfrm>
          <a:prstGeom prst="rect">
            <a:avLst/>
          </a:prstGeom>
          <a:noFill/>
        </p:spPr>
        <p:txBody>
          <a:bodyPr wrap="none" lIns="0" tIns="0" rIns="0" rtlCol="0">
            <a:spAutoFit/>
          </a:bodyPr>
          <a:lstStyle/>
          <a:p>
            <a:pPr>
              <a:lnSpc>
                <a:spcPts val="5200"/>
              </a:lnSpc>
              <a:tabLst>
                <a:tab pos="342900" algn="l"/>
                <a:tab pos="11430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体系结构的进程视图</a:t>
            </a:r>
          </a:p>
          <a:p>
            <a:pPr>
              <a:lnSpc>
                <a:spcPts val="1000"/>
              </a:lnSpc>
            </a:pPr>
            <a:endParaRPr lang="en-US" altLang="zh-CN" dirty="0"/>
          </a:p>
          <a:p>
            <a:pPr>
              <a:lnSpc>
                <a:spcPts val="1000"/>
              </a:lnSpc>
            </a:pPr>
            <a:endParaRPr lang="en-US" altLang="zh-CN" dirty="0"/>
          </a:p>
          <a:p>
            <a:pPr>
              <a:lnSpc>
                <a:spcPts val="5000"/>
              </a:lnSpc>
              <a:tabLst>
                <a:tab pos="342900" algn="l"/>
                <a:tab pos="1143000" algn="l"/>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描述系统运行时各进程的分布以及交互和</a:t>
            </a:r>
          </a:p>
          <a:p>
            <a:pPr>
              <a:lnSpc>
                <a:spcPts val="3700"/>
              </a:lnSpc>
              <a:tabLst>
                <a:tab pos="342900" algn="l"/>
                <a:tab pos="1143000" algn="l"/>
                <a:tab pos="1803400" algn="l"/>
              </a:tabLst>
            </a:pPr>
            <a:r>
              <a:rPr lang="en-US" altLang="zh-CN" dirty="0"/>
              <a:t>	</a:t>
            </a:r>
            <a:r>
              <a:rPr lang="en-US" altLang="zh-CN" sz="3198" b="1" dirty="0">
                <a:solidFill>
                  <a:srgbClr val="000000"/>
                </a:solidFill>
                <a:latin typeface="å¾®è½¯éé»" pitchFamily="18" charset="0"/>
                <a:cs typeface="å¾®è½¯éé»" pitchFamily="18" charset="0"/>
              </a:rPr>
              <a:t>同步关系，包括各种功能模块在进程或线</a:t>
            </a:r>
          </a:p>
          <a:p>
            <a:pPr>
              <a:lnSpc>
                <a:spcPts val="3800"/>
              </a:lnSpc>
              <a:tabLst>
                <a:tab pos="342900" algn="l"/>
                <a:tab pos="1143000" algn="l"/>
                <a:tab pos="1803400" algn="l"/>
              </a:tabLst>
            </a:pPr>
            <a:r>
              <a:rPr lang="en-US" altLang="zh-CN" dirty="0"/>
              <a:t>	</a:t>
            </a:r>
            <a:r>
              <a:rPr lang="en-US" altLang="zh-CN" sz="3198" b="1" dirty="0">
                <a:solidFill>
                  <a:srgbClr val="000000"/>
                </a:solidFill>
                <a:latin typeface="å¾®è½¯éé»" pitchFamily="18" charset="0"/>
                <a:cs typeface="å¾®è½¯éé»" pitchFamily="18" charset="0"/>
              </a:rPr>
              <a:t>程上的分布等</a:t>
            </a:r>
          </a:p>
          <a:p>
            <a:pPr>
              <a:lnSpc>
                <a:spcPts val="4700"/>
              </a:lnSpc>
              <a:tabLst>
                <a:tab pos="342900" algn="l"/>
                <a:tab pos="1143000" algn="l"/>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强调系统的并发性、分布性、系统集成性</a:t>
            </a:r>
          </a:p>
          <a:p>
            <a:pPr>
              <a:lnSpc>
                <a:spcPts val="3700"/>
              </a:lnSpc>
              <a:tabLst>
                <a:tab pos="342900" algn="l"/>
                <a:tab pos="1143000" algn="l"/>
                <a:tab pos="1803400" algn="l"/>
              </a:tabLst>
            </a:pPr>
            <a:r>
              <a:rPr lang="en-US" altLang="zh-CN" dirty="0"/>
              <a:t>	</a:t>
            </a:r>
            <a:r>
              <a:rPr lang="en-US" altLang="zh-CN" sz="3198" b="1" dirty="0">
                <a:solidFill>
                  <a:srgbClr val="000000"/>
                </a:solidFill>
                <a:latin typeface="å¾®è½¯éé»" pitchFamily="18" charset="0"/>
                <a:cs typeface="å¾®è½¯éé»" pitchFamily="18" charset="0"/>
              </a:rPr>
              <a:t>和容错能力等</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000"/>
              </a:lnSpc>
              <a:tabLst>
                <a:tab pos="342900" algn="l"/>
                <a:tab pos="1143000" algn="l"/>
                <a:tab pos="1803400" algn="l"/>
              </a:tabLst>
            </a:pPr>
            <a:r>
              <a:rPr lang="en-US" altLang="zh-CN" dirty="0"/>
              <a:t>		</a:t>
            </a:r>
            <a:r>
              <a:rPr lang="en-US" altLang="zh-CN" sz="3600" dirty="0">
                <a:solidFill>
                  <a:srgbClr val="FF0000"/>
                </a:solidFill>
                <a:latin typeface="SimHei" pitchFamily="18" charset="0"/>
                <a:cs typeface="SimHei" pitchFamily="18" charset="0"/>
              </a:rPr>
              <a:t>动态视图</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3"/>
          <p:cNvPicPr>
            <a:picLocks noChangeAspect="1" noChangeArrowheads="1"/>
          </p:cNvPicPr>
          <p:nvPr/>
        </p:nvPicPr>
        <p:blipFill>
          <a:blip r:embed="rId2"/>
          <a:srcRect/>
          <a:stretch>
            <a:fillRect/>
          </a:stretch>
        </p:blipFill>
        <p:spPr bwMode="auto">
          <a:xfrm>
            <a:off x="1587500" y="2501900"/>
            <a:ext cx="5816600" cy="38227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38/75</a:t>
            </a:r>
          </a:p>
        </p:txBody>
      </p:sp>
      <p:sp>
        <p:nvSpPr>
          <p:cNvPr id="43" name="TextBox 1"/>
          <p:cNvSpPr txBox="1"/>
          <p:nvPr/>
        </p:nvSpPr>
        <p:spPr>
          <a:xfrm>
            <a:off x="469900" y="342900"/>
            <a:ext cx="7683500" cy="4000500"/>
          </a:xfrm>
          <a:prstGeom prst="rect">
            <a:avLst/>
          </a:prstGeom>
          <a:noFill/>
        </p:spPr>
        <p:txBody>
          <a:bodyPr wrap="none" lIns="0" tIns="0" rIns="0" rtlCol="0">
            <a:spAutoFit/>
          </a:bodyPr>
          <a:lstStyle/>
          <a:p>
            <a:pPr>
              <a:lnSpc>
                <a:spcPts val="5200"/>
              </a:lnSpc>
              <a:tabLst>
                <a:tab pos="152400" algn="l"/>
                <a:tab pos="3429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体系结构的物理视图</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152400" algn="l"/>
                <a:tab pos="342900" algn="l"/>
                <a:tab pos="1803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描述各个软件模块的硬件部署结构，包</a:t>
            </a:r>
          </a:p>
          <a:p>
            <a:pPr>
              <a:lnSpc>
                <a:spcPts val="3900"/>
              </a:lnSpc>
              <a:tabLst>
                <a:tab pos="152400" algn="l"/>
                <a:tab pos="342900" algn="l"/>
                <a:tab pos="1803400" algn="l"/>
              </a:tabLst>
            </a:pPr>
            <a:r>
              <a:rPr lang="en-US" altLang="zh-CN" dirty="0"/>
              <a:t>		</a:t>
            </a:r>
            <a:r>
              <a:rPr lang="en-US" altLang="zh-CN" sz="3402" b="1" dirty="0">
                <a:solidFill>
                  <a:srgbClr val="000000"/>
                </a:solidFill>
                <a:latin typeface="å¾®è½¯éé»" pitchFamily="18" charset="0"/>
                <a:cs typeface="å¾®è½¯éé»" pitchFamily="18" charset="0"/>
              </a:rPr>
              <a:t>括拓扑结构、系统安装以及相互通信等</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800"/>
              </a:lnSpc>
              <a:tabLst>
                <a:tab pos="152400" algn="l"/>
                <a:tab pos="342900" algn="l"/>
                <a:tab pos="1803400" algn="l"/>
              </a:tabLst>
            </a:pPr>
            <a:r>
              <a:rPr lang="en-US" altLang="zh-CN" dirty="0"/>
              <a:t>	</a:t>
            </a:r>
            <a:r>
              <a:rPr lang="en-US" altLang="zh-CN" sz="3600" dirty="0">
                <a:solidFill>
                  <a:srgbClr val="FF0000"/>
                </a:solidFill>
                <a:latin typeface="SimHei" pitchFamily="18" charset="0"/>
                <a:cs typeface="SimHei" pitchFamily="18" charset="0"/>
              </a:rPr>
              <a:t>动态视图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152780-1871-7441-9DE2-E1CCE76C63AE}"/>
              </a:ext>
            </a:extLst>
          </p:cNvPr>
          <p:cNvSpPr>
            <a:spLocks noGrp="1"/>
          </p:cNvSpPr>
          <p:nvPr>
            <p:ph type="title"/>
          </p:nvPr>
        </p:nvSpPr>
        <p:spPr/>
        <p:txBody>
          <a:bodyPr/>
          <a:lstStyle/>
          <a:p>
            <a:r>
              <a:rPr lang="en-US" altLang="zh-CN" dirty="0" err="1"/>
              <a:t>软件体系结构</a:t>
            </a:r>
            <a:r>
              <a:rPr lang="en-US" altLang="zh-CN" dirty="0"/>
              <a:t>(SA)</a:t>
            </a:r>
            <a:r>
              <a:rPr lang="en-US" altLang="zh-CN" dirty="0" err="1"/>
              <a:t>的定义</a:t>
            </a:r>
            <a:endParaRPr kumimoji="1" lang="zh-CN" altLang="en-US" dirty="0"/>
          </a:p>
        </p:txBody>
      </p:sp>
      <p:sp>
        <p:nvSpPr>
          <p:cNvPr id="3" name="内容占位符 2">
            <a:extLst>
              <a:ext uri="{FF2B5EF4-FFF2-40B4-BE49-F238E27FC236}">
                <a16:creationId xmlns:a16="http://schemas.microsoft.com/office/drawing/2014/main" id="{63856B44-7603-8D42-A5B0-C43F5199F273}"/>
              </a:ext>
            </a:extLst>
          </p:cNvPr>
          <p:cNvSpPr>
            <a:spLocks noGrp="1"/>
          </p:cNvSpPr>
          <p:nvPr>
            <p:ph idx="1"/>
          </p:nvPr>
        </p:nvSpPr>
        <p:spPr/>
        <p:txBody>
          <a:bodyPr>
            <a:normAutofit fontScale="92500"/>
          </a:bodyPr>
          <a:lstStyle/>
          <a:p>
            <a:r>
              <a:rPr lang="en-US" altLang="zh-CN" dirty="0" err="1"/>
              <a:t>软件系统的高层设计结构</a:t>
            </a:r>
            <a:endParaRPr lang="en-US" altLang="zh-CN" dirty="0"/>
          </a:p>
          <a:p>
            <a:pPr lvl="1"/>
            <a:r>
              <a:rPr lang="en-US" altLang="zh-CN" dirty="0" err="1"/>
              <a:t>结构方面：由系统模块及模块间的相互关系组成</a:t>
            </a:r>
            <a:endParaRPr lang="en-US" altLang="zh-CN" dirty="0"/>
          </a:p>
          <a:p>
            <a:pPr lvl="1"/>
            <a:r>
              <a:rPr lang="en-US" altLang="zh-CN" dirty="0" err="1"/>
              <a:t>内涵方面：指明了各个系统模块和相互关系的属性</a:t>
            </a:r>
            <a:r>
              <a:rPr lang="en-US" altLang="zh-CN" dirty="0"/>
              <a:t> </a:t>
            </a:r>
          </a:p>
          <a:p>
            <a:pPr lvl="2"/>
            <a:r>
              <a:rPr lang="en-US" altLang="zh-CN" dirty="0"/>
              <a:t>(</a:t>
            </a:r>
            <a:r>
              <a:rPr lang="en-US" altLang="zh-CN" dirty="0" err="1"/>
              <a:t>如功能、通信协议</a:t>
            </a:r>
            <a:r>
              <a:rPr lang="en-US" altLang="zh-CN" dirty="0"/>
              <a:t>)</a:t>
            </a:r>
            <a:r>
              <a:rPr lang="en-US" altLang="zh-CN" dirty="0" err="1"/>
              <a:t>和约束</a:t>
            </a:r>
            <a:r>
              <a:rPr lang="en-US" altLang="zh-CN" dirty="0"/>
              <a:t>(</a:t>
            </a:r>
            <a:r>
              <a:rPr lang="en-US" altLang="zh-CN" dirty="0" err="1"/>
              <a:t>如时间和格式限制</a:t>
            </a:r>
            <a:r>
              <a:rPr lang="en-US" altLang="zh-CN" dirty="0"/>
              <a:t>)</a:t>
            </a:r>
          </a:p>
          <a:p>
            <a:r>
              <a:rPr lang="en-US" altLang="zh-CN" dirty="0"/>
              <a:t>Component-Based Software Engineering </a:t>
            </a:r>
            <a:r>
              <a:rPr lang="en-US" altLang="zh-CN" dirty="0" err="1"/>
              <a:t>中：由构件、连接器以及相互之间连接关系组成的系统设计结构处理复杂性的基本保证</a:t>
            </a:r>
            <a:r>
              <a:rPr lang="en-US" altLang="zh-CN" dirty="0"/>
              <a:t>：</a:t>
            </a:r>
          </a:p>
          <a:p>
            <a:pPr lvl="1"/>
            <a:r>
              <a:rPr lang="en-US" altLang="zh-CN" dirty="0" err="1"/>
              <a:t>暴露并展示系统总体设计结构的同时</a:t>
            </a:r>
            <a:endParaRPr lang="en-US" altLang="zh-CN" dirty="0"/>
          </a:p>
          <a:p>
            <a:pPr lvl="1"/>
            <a:r>
              <a:rPr lang="en-US" altLang="zh-CN" dirty="0" err="1"/>
              <a:t>隐藏了内部细节</a:t>
            </a:r>
            <a:endParaRPr lang="en-US" altLang="zh-CN" dirty="0"/>
          </a:p>
          <a:p>
            <a:endParaRPr kumimoji="1" lang="zh-CN" altLang="en-US" dirty="0"/>
          </a:p>
        </p:txBody>
      </p:sp>
    </p:spTree>
    <p:extLst>
      <p:ext uri="{BB962C8B-B14F-4D97-AF65-F5344CB8AC3E}">
        <p14:creationId xmlns:p14="http://schemas.microsoft.com/office/powerpoint/2010/main" val="1532347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6362700" y="4546600"/>
            <a:ext cx="533400" cy="266700"/>
          </a:xfrm>
          <a:prstGeom prst="rect">
            <a:avLst/>
          </a:prstGeom>
          <a:noFill/>
        </p:spPr>
        <p:txBody>
          <a:bodyPr wrap="none" lIns="0" tIns="0" rIns="0" rtlCol="0">
            <a:spAutoFit/>
          </a:bodyPr>
          <a:lstStyle/>
          <a:p>
            <a:pPr>
              <a:lnSpc>
                <a:spcPts val="2100"/>
              </a:lnSpc>
              <a:tabLst/>
            </a:pPr>
            <a:r>
              <a:rPr lang="en-US" altLang="zh-CN" sz="1602" b="1" dirty="0">
                <a:solidFill>
                  <a:srgbClr val="000000"/>
                </a:solidFill>
                <a:latin typeface="Times New Roman" pitchFamily="18" charset="0"/>
                <a:cs typeface="Times New Roman" pitchFamily="18" charset="0"/>
              </a:rPr>
              <a:t>[</a:t>
            </a:r>
            <a:r>
              <a:rPr lang="en-US" altLang="zh-CN" sz="1602" b="1" dirty="0">
                <a:solidFill>
                  <a:srgbClr val="000000"/>
                </a:solidFill>
                <a:latin typeface="å¾®è½¯éé»" pitchFamily="18" charset="0"/>
                <a:cs typeface="å¾®è½¯éé»" pitchFamily="18" charset="0"/>
              </a:rPr>
              <a:t>缺货</a:t>
            </a:r>
            <a:r>
              <a:rPr lang="en-US" altLang="zh-CN" sz="1602" b="1" dirty="0">
                <a:solidFill>
                  <a:srgbClr val="000000"/>
                </a:solidFill>
                <a:latin typeface="Times New Roman" pitchFamily="18" charset="0"/>
                <a:cs typeface="Times New Roman" pitchFamily="18" charset="0"/>
              </a:rPr>
              <a:t>]</a:t>
            </a:r>
          </a:p>
        </p:txBody>
      </p:sp>
      <p:sp>
        <p:nvSpPr>
          <p:cNvPr id="3"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39/75</a:t>
            </a:r>
          </a:p>
        </p:txBody>
      </p:sp>
      <p:sp>
        <p:nvSpPr>
          <p:cNvPr id="5" name="TextBox 1"/>
          <p:cNvSpPr txBox="1"/>
          <p:nvPr/>
        </p:nvSpPr>
        <p:spPr>
          <a:xfrm>
            <a:off x="469900" y="304800"/>
            <a:ext cx="7594600" cy="3124200"/>
          </a:xfrm>
          <a:prstGeom prst="rect">
            <a:avLst/>
          </a:prstGeom>
          <a:noFill/>
        </p:spPr>
        <p:txBody>
          <a:bodyPr wrap="none" lIns="0" tIns="0" rIns="0" rtlCol="0">
            <a:spAutoFit/>
          </a:bodyPr>
          <a:lstStyle/>
          <a:p>
            <a:pPr>
              <a:lnSpc>
                <a:spcPts val="5200"/>
              </a:lnSpc>
              <a:tabLst>
                <a:tab pos="457200" algn="l"/>
                <a:tab pos="1803400" algn="l"/>
                <a:tab pos="4140200" algn="l"/>
              </a:tabLst>
            </a:pPr>
            <a:r>
              <a:rPr lang="en-US" altLang="zh-CN" dirty="0"/>
              <a:t>		</a:t>
            </a:r>
            <a:r>
              <a:rPr lang="en-US" altLang="zh-CN" sz="4002" b="1" dirty="0">
                <a:solidFill>
                  <a:srgbClr val="3D00EA"/>
                </a:solidFill>
                <a:latin typeface="å¾®è½¯éé»" pitchFamily="18" charset="0"/>
                <a:cs typeface="å¾®è½¯éé»" pitchFamily="18" charset="0"/>
              </a:rPr>
              <a:t>体系结构的场景视图</a:t>
            </a:r>
          </a:p>
          <a:p>
            <a:pPr>
              <a:lnSpc>
                <a:spcPts val="1000"/>
              </a:lnSpc>
            </a:pPr>
            <a:endParaRPr lang="en-US" altLang="zh-CN" dirty="0"/>
          </a:p>
          <a:p>
            <a:pPr>
              <a:lnSpc>
                <a:spcPts val="4000"/>
              </a:lnSpc>
              <a:tabLst>
                <a:tab pos="457200" algn="l"/>
                <a:tab pos="1803400" algn="l"/>
                <a:tab pos="4140200" algn="l"/>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000000"/>
                </a:solidFill>
                <a:latin typeface="å¾®è½¯éé»" pitchFamily="18" charset="0"/>
                <a:cs typeface="å¾®è½¯éé»" pitchFamily="18" charset="0"/>
              </a:rPr>
              <a:t>系统中主要活动的场景化抽象</a:t>
            </a:r>
          </a:p>
          <a:p>
            <a:pPr>
              <a:lnSpc>
                <a:spcPts val="3700"/>
              </a:lnSpc>
              <a:tabLst>
                <a:tab pos="457200" algn="l"/>
                <a:tab pos="1803400" algn="l"/>
                <a:tab pos="4140200" algn="l"/>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000000"/>
                </a:solidFill>
                <a:latin typeface="å¾®è½¯éé»" pitchFamily="18" charset="0"/>
                <a:cs typeface="å¾®è½¯éé»" pitchFamily="18" charset="0"/>
              </a:rPr>
              <a:t>位于各体系结构视图的核心，将它们有机联系起来</a:t>
            </a:r>
          </a:p>
          <a:p>
            <a:pPr>
              <a:lnSpc>
                <a:spcPts val="2800"/>
              </a:lnSpc>
              <a:tabLst>
                <a:tab pos="457200" algn="l"/>
                <a:tab pos="1803400" algn="l"/>
                <a:tab pos="41402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以场景为基础对各个体系结构视图进行分析</a:t>
            </a:r>
          </a:p>
          <a:p>
            <a:pPr>
              <a:lnSpc>
                <a:spcPts val="2800"/>
              </a:lnSpc>
              <a:tabLst>
                <a:tab pos="457200" algn="l"/>
                <a:tab pos="1803400" algn="l"/>
                <a:tab pos="41402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帮助将不同视图中的组成单元联系起来</a:t>
            </a:r>
          </a:p>
          <a:p>
            <a:pPr>
              <a:lnSpc>
                <a:spcPts val="1000"/>
              </a:lnSpc>
            </a:pPr>
            <a:endParaRPr lang="en-US" altLang="zh-CN" dirty="0"/>
          </a:p>
          <a:p>
            <a:pPr>
              <a:lnSpc>
                <a:spcPts val="1000"/>
              </a:lnSpc>
            </a:pPr>
            <a:endParaRPr lang="en-US" altLang="zh-CN" dirty="0"/>
          </a:p>
          <a:p>
            <a:pPr>
              <a:lnSpc>
                <a:spcPts val="2700"/>
              </a:lnSpc>
              <a:tabLst>
                <a:tab pos="457200" algn="l"/>
                <a:tab pos="1803400" algn="l"/>
                <a:tab pos="4140200" algn="l"/>
              </a:tabLst>
            </a:pPr>
            <a:r>
              <a:rPr lang="en-US" altLang="zh-CN" dirty="0"/>
              <a:t>			</a:t>
            </a:r>
            <a:r>
              <a:rPr lang="en-US" altLang="zh-CN" sz="1602" b="1" dirty="0">
                <a:solidFill>
                  <a:srgbClr val="000000"/>
                </a:solidFill>
                <a:latin typeface="å¾®è½¯éé»" pitchFamily="18" charset="0"/>
                <a:cs typeface="å¾®è½¯éé»" pitchFamily="18" charset="0"/>
              </a:rPr>
              <a:t>收到订单</a:t>
            </a:r>
          </a:p>
        </p:txBody>
      </p:sp>
      <p:sp>
        <p:nvSpPr>
          <p:cNvPr id="6" name="TextBox 1"/>
          <p:cNvSpPr txBox="1"/>
          <p:nvPr/>
        </p:nvSpPr>
        <p:spPr>
          <a:xfrm>
            <a:off x="1511300" y="3644900"/>
            <a:ext cx="1016000" cy="2019300"/>
          </a:xfrm>
          <a:prstGeom prst="rect">
            <a:avLst/>
          </a:prstGeom>
          <a:noFill/>
        </p:spPr>
        <p:txBody>
          <a:bodyPr wrap="none" lIns="0" tIns="0" rIns="0" rtlCol="0">
            <a:spAutoFit/>
          </a:bodyPr>
          <a:lstStyle/>
          <a:p>
            <a:pPr>
              <a:lnSpc>
                <a:spcPts val="2100"/>
              </a:lnSpc>
              <a:tabLst>
                <a:tab pos="101600" algn="l"/>
                <a:tab pos="203200" algn="l"/>
              </a:tabLst>
            </a:pPr>
            <a:r>
              <a:rPr lang="en-US" altLang="zh-CN" dirty="0"/>
              <a:t>		</a:t>
            </a:r>
            <a:r>
              <a:rPr lang="en-US" altLang="zh-CN" sz="1602" b="1" dirty="0">
                <a:solidFill>
                  <a:srgbClr val="000000"/>
                </a:solidFill>
                <a:latin typeface="å¾®è½¯éé»" pitchFamily="18" charset="0"/>
                <a:cs typeface="å¾®è½¯éé»" pitchFamily="18" charset="0"/>
              </a:rPr>
              <a:t>取消并</a:t>
            </a:r>
          </a:p>
          <a:p>
            <a:pPr>
              <a:lnSpc>
                <a:spcPts val="1700"/>
              </a:lnSpc>
              <a:tabLst>
                <a:tab pos="101600" algn="l"/>
                <a:tab pos="203200" algn="l"/>
              </a:tabLst>
            </a:pPr>
            <a:r>
              <a:rPr lang="en-US" altLang="zh-CN" dirty="0"/>
              <a:t>	</a:t>
            </a:r>
            <a:r>
              <a:rPr lang="en-US" altLang="zh-CN" sz="1602" b="1" dirty="0">
                <a:solidFill>
                  <a:srgbClr val="000000"/>
                </a:solidFill>
                <a:latin typeface="å¾®è½¯éé»" pitchFamily="18" charset="0"/>
                <a:cs typeface="å¾®è½¯éé»" pitchFamily="18" charset="0"/>
              </a:rPr>
              <a:t>退回订单</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tab pos="101600" algn="l"/>
                <a:tab pos="203200" algn="l"/>
              </a:tabLst>
            </a:pPr>
            <a:r>
              <a:rPr lang="en-US" altLang="zh-CN" sz="1602" b="1" dirty="0">
                <a:solidFill>
                  <a:srgbClr val="000000"/>
                </a:solidFill>
                <a:latin typeface="å¾®è½¯éé»" pitchFamily="18" charset="0"/>
                <a:cs typeface="å¾®è½¯éé»" pitchFamily="18" charset="0"/>
              </a:rPr>
              <a:t>制作并发放</a:t>
            </a:r>
          </a:p>
          <a:p>
            <a:pPr>
              <a:lnSpc>
                <a:spcPts val="1700"/>
              </a:lnSpc>
              <a:tabLst>
                <a:tab pos="101600" algn="l"/>
                <a:tab pos="203200" algn="l"/>
              </a:tabLst>
            </a:pPr>
            <a:r>
              <a:rPr lang="en-US" altLang="zh-CN" dirty="0"/>
              <a:t>		</a:t>
            </a:r>
            <a:r>
              <a:rPr lang="en-US" altLang="zh-CN" sz="1602" b="1" dirty="0">
                <a:solidFill>
                  <a:srgbClr val="000000"/>
                </a:solidFill>
                <a:latin typeface="å¾®è½¯éé»" pitchFamily="18" charset="0"/>
                <a:cs typeface="å¾®è½¯éé»" pitchFamily="18" charset="0"/>
              </a:rPr>
              <a:t>提货单</a:t>
            </a:r>
          </a:p>
        </p:txBody>
      </p:sp>
      <p:sp>
        <p:nvSpPr>
          <p:cNvPr id="7" name="TextBox 1"/>
          <p:cNvSpPr txBox="1"/>
          <p:nvPr/>
        </p:nvSpPr>
        <p:spPr>
          <a:xfrm>
            <a:off x="3238500" y="3835400"/>
            <a:ext cx="1054100" cy="1701800"/>
          </a:xfrm>
          <a:prstGeom prst="rect">
            <a:avLst/>
          </a:prstGeom>
          <a:noFill/>
        </p:spPr>
        <p:txBody>
          <a:bodyPr wrap="none" lIns="0" tIns="0" rIns="0" rtlCol="0">
            <a:spAutoFit/>
          </a:bodyPr>
          <a:lstStyle/>
          <a:p>
            <a:pPr>
              <a:lnSpc>
                <a:spcPts val="2100"/>
              </a:lnSpc>
              <a:tabLst>
                <a:tab pos="25400" algn="l"/>
                <a:tab pos="254000" algn="l"/>
              </a:tabLst>
            </a:pPr>
            <a:r>
              <a:rPr lang="en-US" altLang="zh-CN" sz="1602" b="1" dirty="0">
                <a:solidFill>
                  <a:srgbClr val="000000"/>
                </a:solidFill>
                <a:latin typeface="Times New Roman" pitchFamily="18" charset="0"/>
                <a:cs typeface="Times New Roman" pitchFamily="18" charset="0"/>
              </a:rPr>
              <a:t>[</a:t>
            </a:r>
            <a:r>
              <a:rPr lang="en-US" altLang="zh-CN" sz="1602" b="1" dirty="0">
                <a:solidFill>
                  <a:srgbClr val="000000"/>
                </a:solidFill>
                <a:latin typeface="å¾®è½¯éé»" pitchFamily="18" charset="0"/>
                <a:cs typeface="å¾®è½¯éé»" pitchFamily="18" charset="0"/>
              </a:rPr>
              <a:t>未付款</a:t>
            </a:r>
            <a:r>
              <a:rPr lang="en-US" altLang="zh-CN" sz="1602" b="1" dirty="0">
                <a:solidFill>
                  <a:srgbClr val="000000"/>
                </a:solidFill>
                <a:latin typeface="Times New Roman" pitchFamily="18" charset="0"/>
                <a:cs typeface="Times New Roman"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000"/>
              </a:lnSpc>
              <a:tabLst>
                <a:tab pos="25400" algn="l"/>
                <a:tab pos="254000" algn="l"/>
              </a:tabLst>
            </a:pPr>
            <a:r>
              <a:rPr lang="en-US" altLang="zh-CN" dirty="0"/>
              <a:t>	</a:t>
            </a:r>
            <a:r>
              <a:rPr lang="en-US" altLang="zh-CN" sz="1602" b="1" dirty="0">
                <a:solidFill>
                  <a:srgbClr val="000000"/>
                </a:solidFill>
                <a:latin typeface="Times New Roman" pitchFamily="18" charset="0"/>
                <a:cs typeface="Times New Roman" pitchFamily="18" charset="0"/>
              </a:rPr>
              <a:t>[</a:t>
            </a:r>
            <a:r>
              <a:rPr lang="en-US" altLang="zh-CN" sz="1602" b="1" dirty="0">
                <a:solidFill>
                  <a:srgbClr val="000000"/>
                </a:solidFill>
                <a:latin typeface="å¾®è½¯éé»" pitchFamily="18" charset="0"/>
                <a:cs typeface="å¾®è½¯éé»" pitchFamily="18" charset="0"/>
              </a:rPr>
              <a:t>有货</a:t>
            </a:r>
            <a:r>
              <a:rPr lang="en-US" altLang="zh-CN" sz="1602" b="1" dirty="0">
                <a:solidFill>
                  <a:srgbClr val="000000"/>
                </a:solidFill>
                <a:latin typeface="Times New Roman" pitchFamily="18" charset="0"/>
                <a:cs typeface="Times New Roman"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200"/>
              </a:lnSpc>
              <a:tabLst>
                <a:tab pos="25400" algn="l"/>
                <a:tab pos="254000" algn="l"/>
              </a:tabLst>
            </a:pPr>
            <a:r>
              <a:rPr lang="en-US" altLang="zh-CN" dirty="0"/>
              <a:t>		</a:t>
            </a:r>
            <a:r>
              <a:rPr lang="en-US" altLang="zh-CN" sz="1602" b="1" dirty="0">
                <a:solidFill>
                  <a:srgbClr val="000000"/>
                </a:solidFill>
                <a:latin typeface="å¾®è½¯éé»" pitchFamily="18" charset="0"/>
                <a:cs typeface="å¾®è½¯éé»" pitchFamily="18" charset="0"/>
              </a:rPr>
              <a:t>更新库存</a:t>
            </a:r>
          </a:p>
        </p:txBody>
      </p:sp>
      <p:sp>
        <p:nvSpPr>
          <p:cNvPr id="8" name="TextBox 1"/>
          <p:cNvSpPr txBox="1"/>
          <p:nvPr/>
        </p:nvSpPr>
        <p:spPr>
          <a:xfrm>
            <a:off x="4610100" y="3708400"/>
            <a:ext cx="2032000" cy="1943100"/>
          </a:xfrm>
          <a:prstGeom prst="rect">
            <a:avLst/>
          </a:prstGeom>
          <a:noFill/>
        </p:spPr>
        <p:txBody>
          <a:bodyPr wrap="none" lIns="0" tIns="0" rIns="0" rtlCol="0">
            <a:spAutoFit/>
          </a:bodyPr>
          <a:lstStyle/>
          <a:p>
            <a:pPr>
              <a:lnSpc>
                <a:spcPts val="2100"/>
              </a:lnSpc>
              <a:tabLst>
                <a:tab pos="101600" algn="l"/>
                <a:tab pos="203200" algn="l"/>
                <a:tab pos="571500" algn="l"/>
                <a:tab pos="889000" algn="l"/>
                <a:tab pos="1028700" algn="l"/>
                <a:tab pos="1231900" algn="l"/>
              </a:tabLst>
            </a:pPr>
            <a:r>
              <a:rPr lang="en-US" altLang="zh-CN" sz="1602" b="1" dirty="0">
                <a:solidFill>
                  <a:srgbClr val="000000"/>
                </a:solidFill>
                <a:latin typeface="å¾®è½¯éé»" pitchFamily="18" charset="0"/>
                <a:cs typeface="å¾®è½¯éé»" pitchFamily="18" charset="0"/>
              </a:rPr>
              <a:t>付款认可</a:t>
            </a:r>
          </a:p>
          <a:p>
            <a:pPr>
              <a:lnSpc>
                <a:spcPts val="1600"/>
              </a:lnSpc>
              <a:tabLst>
                <a:tab pos="101600" algn="l"/>
                <a:tab pos="203200" algn="l"/>
                <a:tab pos="571500" algn="l"/>
                <a:tab pos="889000" algn="l"/>
                <a:tab pos="1028700" algn="l"/>
                <a:tab pos="1231900" algn="l"/>
              </a:tabLst>
            </a:pPr>
            <a:r>
              <a:rPr lang="en-US" altLang="zh-CN" dirty="0"/>
              <a:t>				</a:t>
            </a:r>
            <a:r>
              <a:rPr lang="en-US" altLang="zh-CN" sz="1398" b="1" dirty="0">
                <a:solidFill>
                  <a:srgbClr val="000000"/>
                </a:solidFill>
                <a:latin typeface="Times New Roman" pitchFamily="18" charset="0"/>
                <a:cs typeface="Times New Roman" pitchFamily="18" charset="0"/>
              </a:rPr>
              <a:t>[</a:t>
            </a:r>
            <a:r>
              <a:rPr lang="en-US" altLang="zh-CN" sz="1398" b="1" dirty="0">
                <a:solidFill>
                  <a:srgbClr val="000000"/>
                </a:solidFill>
                <a:latin typeface="å¾®è½¯éé»" pitchFamily="18" charset="0"/>
                <a:cs typeface="å¾®è½¯éé»" pitchFamily="18" charset="0"/>
              </a:rPr>
              <a:t>已付款</a:t>
            </a:r>
            <a:r>
              <a:rPr lang="en-US" altLang="zh-CN" sz="1398" b="1" dirty="0">
                <a:solidFill>
                  <a:srgbClr val="000000"/>
                </a:solidFill>
                <a:latin typeface="Times New Roman" pitchFamily="18" charset="0"/>
                <a:cs typeface="Times New Roman" pitchFamily="18" charset="0"/>
              </a:rPr>
              <a:t>]</a:t>
            </a:r>
          </a:p>
          <a:p>
            <a:pPr>
              <a:lnSpc>
                <a:spcPts val="1300"/>
              </a:lnSpc>
              <a:tabLst>
                <a:tab pos="101600" algn="l"/>
                <a:tab pos="203200" algn="l"/>
                <a:tab pos="571500" algn="l"/>
                <a:tab pos="889000" algn="l"/>
                <a:tab pos="1028700" algn="l"/>
                <a:tab pos="1231900" algn="l"/>
              </a:tabLst>
            </a:pPr>
            <a:r>
              <a:rPr lang="en-US" altLang="zh-CN" dirty="0"/>
              <a:t>			</a:t>
            </a:r>
            <a:r>
              <a:rPr lang="en-US" altLang="zh-CN" sz="1398" b="1" dirty="0">
                <a:solidFill>
                  <a:srgbClr val="000000"/>
                </a:solidFill>
                <a:latin typeface="Times New Roman" pitchFamily="18" charset="0"/>
                <a:cs typeface="Times New Roman" pitchFamily="18" charset="0"/>
              </a:rPr>
              <a:t>*[</a:t>
            </a:r>
            <a:r>
              <a:rPr lang="en-US" altLang="zh-CN" sz="1398" b="1" dirty="0">
                <a:solidFill>
                  <a:srgbClr val="000000"/>
                </a:solidFill>
                <a:latin typeface="å¾®è½¯éé»" pitchFamily="18" charset="0"/>
                <a:cs typeface="å¾®è½¯éé»" pitchFamily="18" charset="0"/>
              </a:rPr>
              <a:t>对每一订单项</a:t>
            </a:r>
            <a:r>
              <a:rPr lang="en-US" altLang="zh-CN" sz="1602" b="1" dirty="0">
                <a:solidFill>
                  <a:srgbClr val="000000"/>
                </a:solidFill>
                <a:latin typeface="Times New Roman" pitchFamily="18" charset="0"/>
                <a:cs typeface="Times New Roman" pitchFamily="18" charset="0"/>
              </a:rPr>
              <a:t>]</a:t>
            </a:r>
          </a:p>
          <a:p>
            <a:pPr>
              <a:lnSpc>
                <a:spcPts val="1600"/>
              </a:lnSpc>
              <a:tabLst>
                <a:tab pos="101600" algn="l"/>
                <a:tab pos="203200" algn="l"/>
                <a:tab pos="571500" algn="l"/>
                <a:tab pos="889000" algn="l"/>
                <a:tab pos="1028700" algn="l"/>
                <a:tab pos="1231900" algn="l"/>
              </a:tabLst>
            </a:pPr>
            <a:r>
              <a:rPr lang="en-US" altLang="zh-CN" dirty="0"/>
              <a:t>		</a:t>
            </a:r>
            <a:r>
              <a:rPr lang="en-US" altLang="zh-CN" sz="1602" b="1" dirty="0">
                <a:solidFill>
                  <a:srgbClr val="000000"/>
                </a:solidFill>
                <a:latin typeface="å¾®è½¯éé»" pitchFamily="18" charset="0"/>
                <a:cs typeface="å¾®è½¯éé»" pitchFamily="18" charset="0"/>
              </a:rPr>
              <a:t>检查</a:t>
            </a:r>
          </a:p>
          <a:p>
            <a:pPr>
              <a:lnSpc>
                <a:spcPts val="1700"/>
              </a:lnSpc>
              <a:tabLst>
                <a:tab pos="101600" algn="l"/>
                <a:tab pos="203200" algn="l"/>
                <a:tab pos="571500" algn="l"/>
                <a:tab pos="889000" algn="l"/>
                <a:tab pos="1028700" algn="l"/>
                <a:tab pos="1231900" algn="l"/>
              </a:tabLst>
            </a:pPr>
            <a:r>
              <a:rPr lang="en-US" altLang="zh-CN" dirty="0"/>
              <a:t>	</a:t>
            </a:r>
            <a:r>
              <a:rPr lang="en-US" altLang="zh-CN" sz="1602" b="1" dirty="0">
                <a:solidFill>
                  <a:srgbClr val="000000"/>
                </a:solidFill>
                <a:latin typeface="å¾®è½¯éé»" pitchFamily="18" charset="0"/>
                <a:cs typeface="å¾®è½¯éé»" pitchFamily="18" charset="0"/>
              </a:rPr>
              <a:t>订单项</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tab pos="101600" algn="l"/>
                <a:tab pos="203200" algn="l"/>
                <a:tab pos="571500" algn="l"/>
                <a:tab pos="889000" algn="l"/>
                <a:tab pos="1028700" algn="l"/>
                <a:tab pos="1231900" algn="l"/>
              </a:tabLst>
            </a:pPr>
            <a:r>
              <a:rPr lang="en-US" altLang="zh-CN" dirty="0"/>
              <a:t>					</a:t>
            </a:r>
            <a:r>
              <a:rPr lang="en-US" altLang="zh-CN" sz="1602" b="1" dirty="0">
                <a:solidFill>
                  <a:srgbClr val="000000"/>
                </a:solidFill>
                <a:latin typeface="å¾®è½¯éé»" pitchFamily="18" charset="0"/>
                <a:cs typeface="å¾®è½¯éé»" pitchFamily="18" charset="0"/>
              </a:rPr>
              <a:t>制作并发放</a:t>
            </a:r>
          </a:p>
          <a:p>
            <a:pPr>
              <a:lnSpc>
                <a:spcPts val="1700"/>
              </a:lnSpc>
              <a:tabLst>
                <a:tab pos="101600" algn="l"/>
                <a:tab pos="203200" algn="l"/>
                <a:tab pos="571500" algn="l"/>
                <a:tab pos="889000" algn="l"/>
                <a:tab pos="1028700" algn="l"/>
                <a:tab pos="1231900" algn="l"/>
              </a:tabLst>
            </a:pPr>
            <a:r>
              <a:rPr lang="en-US" altLang="zh-CN" dirty="0"/>
              <a:t>						</a:t>
            </a:r>
            <a:r>
              <a:rPr lang="en-US" altLang="zh-CN" sz="1602" b="1" dirty="0">
                <a:solidFill>
                  <a:srgbClr val="000000"/>
                </a:solidFill>
                <a:latin typeface="å¾®è½¯éé»" pitchFamily="18" charset="0"/>
                <a:cs typeface="å¾®è½¯éé»" pitchFamily="18" charset="0"/>
              </a:rPr>
              <a:t>缺货单</a:t>
            </a:r>
          </a:p>
        </p:txBody>
      </p:sp>
      <p:sp>
        <p:nvSpPr>
          <p:cNvPr id="9" name="TextBox 1"/>
          <p:cNvSpPr txBox="1"/>
          <p:nvPr/>
        </p:nvSpPr>
        <p:spPr>
          <a:xfrm>
            <a:off x="7480300" y="5143500"/>
            <a:ext cx="1016000" cy="482600"/>
          </a:xfrm>
          <a:prstGeom prst="rect">
            <a:avLst/>
          </a:prstGeom>
          <a:noFill/>
        </p:spPr>
        <p:txBody>
          <a:bodyPr wrap="none" lIns="0" tIns="0" rIns="0" rtlCol="0">
            <a:spAutoFit/>
          </a:bodyPr>
          <a:lstStyle/>
          <a:p>
            <a:pPr>
              <a:lnSpc>
                <a:spcPts val="2100"/>
              </a:lnSpc>
              <a:tabLst>
                <a:tab pos="203200" algn="l"/>
              </a:tabLst>
            </a:pPr>
            <a:r>
              <a:rPr lang="en-US" altLang="zh-CN" sz="1602" b="1" dirty="0">
                <a:solidFill>
                  <a:srgbClr val="000000"/>
                </a:solidFill>
                <a:latin typeface="å¾®è½¯éé»" pitchFamily="18" charset="0"/>
                <a:cs typeface="å¾®è½¯éé»" pitchFamily="18" charset="0"/>
              </a:rPr>
              <a:t>制作并发放</a:t>
            </a:r>
          </a:p>
          <a:p>
            <a:pPr>
              <a:lnSpc>
                <a:spcPts val="1700"/>
              </a:lnSpc>
              <a:tabLst>
                <a:tab pos="203200" algn="l"/>
              </a:tabLst>
            </a:pPr>
            <a:r>
              <a:rPr lang="en-US" altLang="zh-CN" dirty="0"/>
              <a:t>	</a:t>
            </a:r>
            <a:r>
              <a:rPr lang="en-US" altLang="zh-CN" sz="1602" b="1" dirty="0">
                <a:solidFill>
                  <a:srgbClr val="000000"/>
                </a:solidFill>
                <a:latin typeface="å¾®è½¯éé»" pitchFamily="18" charset="0"/>
                <a:cs typeface="å¾®è½¯éé»" pitchFamily="18" charset="0"/>
              </a:rPr>
              <a:t>采购单</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3"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40/75</a:t>
            </a:r>
          </a:p>
        </p:txBody>
      </p:sp>
      <p:sp>
        <p:nvSpPr>
          <p:cNvPr id="4" name="TextBox 1"/>
          <p:cNvSpPr txBox="1"/>
          <p:nvPr/>
        </p:nvSpPr>
        <p:spPr>
          <a:xfrm>
            <a:off x="2895600" y="2984500"/>
            <a:ext cx="533400" cy="1079500"/>
          </a:xfrm>
          <a:prstGeom prst="rect">
            <a:avLst/>
          </a:prstGeom>
          <a:noFill/>
        </p:spPr>
        <p:txBody>
          <a:bodyPr wrap="none" lIns="0" tIns="0" rIns="0" rtlCol="0">
            <a:spAutoFit/>
          </a:bodyPr>
          <a:lstStyle/>
          <a:p>
            <a:pPr>
              <a:lnSpc>
                <a:spcPts val="900"/>
              </a:lnSpc>
              <a:tabLst>
                <a:tab pos="114300" algn="l"/>
              </a:tabLst>
            </a:pPr>
            <a:r>
              <a:rPr lang="en-US" altLang="zh-CN" sz="988" dirty="0">
                <a:solidFill>
                  <a:srgbClr val="000000"/>
                </a:solidFill>
                <a:latin typeface="Times New Roman" pitchFamily="18" charset="0"/>
                <a:cs typeface="Times New Roman" pitchFamily="18" charset="0"/>
              </a:rPr>
              <a:t>Swing</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114300" algn="l"/>
              </a:tabLst>
            </a:pPr>
            <a:r>
              <a:rPr lang="en-US" altLang="zh-CN" dirty="0"/>
              <a:t>	</a:t>
            </a:r>
            <a:r>
              <a:rPr lang="en-US" altLang="zh-CN" sz="988" dirty="0">
                <a:solidFill>
                  <a:srgbClr val="000000"/>
                </a:solidFill>
                <a:latin typeface="Times New Roman" pitchFamily="18" charset="0"/>
                <a:cs typeface="Times New Roman" pitchFamily="18" charset="0"/>
              </a:rPr>
              <a:t>Domain</a:t>
            </a:r>
          </a:p>
        </p:txBody>
      </p:sp>
      <p:sp>
        <p:nvSpPr>
          <p:cNvPr id="5" name="TextBox 1"/>
          <p:cNvSpPr txBox="1"/>
          <p:nvPr/>
        </p:nvSpPr>
        <p:spPr>
          <a:xfrm>
            <a:off x="469900" y="266700"/>
            <a:ext cx="7442200" cy="2743200"/>
          </a:xfrm>
          <a:prstGeom prst="rect">
            <a:avLst/>
          </a:prstGeom>
          <a:noFill/>
        </p:spPr>
        <p:txBody>
          <a:bodyPr wrap="none" lIns="0" tIns="0" rIns="0" rtlCol="0">
            <a:spAutoFit/>
          </a:bodyPr>
          <a:lstStyle/>
          <a:p>
            <a:pPr>
              <a:lnSpc>
                <a:spcPts val="5500"/>
              </a:lnSpc>
              <a:tabLst>
                <a:tab pos="749300" algn="l"/>
                <a:tab pos="2692400" algn="l"/>
                <a:tab pos="3479800" algn="l"/>
              </a:tabLst>
            </a:pPr>
            <a:r>
              <a:rPr lang="en-US" altLang="zh-CN" dirty="0"/>
              <a:t>	</a:t>
            </a:r>
            <a:r>
              <a:rPr lang="en-US" altLang="zh-CN" sz="4002" b="1" dirty="0">
                <a:solidFill>
                  <a:srgbClr val="3D00EA"/>
                </a:solidFill>
                <a:latin typeface="å¾®è½¯éé»" pitchFamily="18" charset="0"/>
                <a:cs typeface="å¾®è½¯éé»" pitchFamily="18" charset="0"/>
              </a:rPr>
              <a:t>基于</a:t>
            </a:r>
            <a:r>
              <a:rPr lang="en-US" altLang="zh-CN" sz="4002" b="1" dirty="0">
                <a:solidFill>
                  <a:srgbClr val="3D00EA"/>
                </a:solidFill>
                <a:latin typeface="Comic Sans MS" pitchFamily="18" charset="0"/>
                <a:cs typeface="Comic Sans MS" pitchFamily="18" charset="0"/>
              </a:rPr>
              <a:t>UML</a:t>
            </a:r>
            <a:r>
              <a:rPr lang="en-US" altLang="zh-CN" sz="4002" b="1" dirty="0">
                <a:solidFill>
                  <a:srgbClr val="3D00EA"/>
                </a:solidFill>
                <a:latin typeface="å¾®è½¯éé»" pitchFamily="18" charset="0"/>
                <a:cs typeface="å¾®è½¯éé»" pitchFamily="18" charset="0"/>
              </a:rPr>
              <a:t>的软件体系结构描述</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600"/>
              </a:lnSpc>
              <a:tabLst>
                <a:tab pos="749300" algn="l"/>
                <a:tab pos="2692400" algn="l"/>
                <a:tab pos="34798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业界使用最为广泛也最为实用的描述方式</a:t>
            </a:r>
          </a:p>
          <a:p>
            <a:pPr>
              <a:lnSpc>
                <a:spcPts val="4000"/>
              </a:lnSpc>
              <a:tabLst>
                <a:tab pos="749300" algn="l"/>
                <a:tab pos="2692400" algn="l"/>
                <a:tab pos="34798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UML2.0</a:t>
            </a:r>
            <a:r>
              <a:rPr lang="en-US" altLang="zh-CN" sz="2802" b="1" dirty="0">
                <a:solidFill>
                  <a:srgbClr val="000000"/>
                </a:solidFill>
                <a:latin typeface="å¾®è½¯éé»" pitchFamily="18" charset="0"/>
                <a:cs typeface="å¾®è½¯éé»" pitchFamily="18" charset="0"/>
              </a:rPr>
              <a:t>对于</a:t>
            </a:r>
            <a:r>
              <a:rPr lang="en-US" altLang="zh-CN" sz="2802" b="1" dirty="0">
                <a:solidFill>
                  <a:srgbClr val="000000"/>
                </a:solidFill>
                <a:latin typeface="Comic Sans MS" pitchFamily="18" charset="0"/>
                <a:cs typeface="Comic Sans MS" pitchFamily="18" charset="0"/>
              </a:rPr>
              <a:t>SA</a:t>
            </a:r>
            <a:r>
              <a:rPr lang="en-US" altLang="zh-CN" sz="2802" b="1" dirty="0">
                <a:solidFill>
                  <a:srgbClr val="000000"/>
                </a:solidFill>
                <a:latin typeface="å¾®è½¯éé»" pitchFamily="18" charset="0"/>
                <a:cs typeface="å¾®è½¯éé»" pitchFamily="18" charset="0"/>
              </a:rPr>
              <a:t>描述提供了新的支持</a:t>
            </a:r>
          </a:p>
          <a:p>
            <a:pPr>
              <a:lnSpc>
                <a:spcPts val="1300"/>
              </a:lnSpc>
              <a:tabLst>
                <a:tab pos="749300" algn="l"/>
                <a:tab pos="2692400" algn="l"/>
                <a:tab pos="3479800" algn="l"/>
              </a:tabLst>
            </a:pPr>
            <a:r>
              <a:rPr lang="en-US" altLang="zh-CN" dirty="0"/>
              <a:t>		</a:t>
            </a:r>
            <a:r>
              <a:rPr lang="en-US" altLang="zh-CN" sz="988" dirty="0">
                <a:solidFill>
                  <a:srgbClr val="000000"/>
                </a:solidFill>
                <a:latin typeface="Times New Roman" pitchFamily="18" charset="0"/>
                <a:cs typeface="Times New Roman" pitchFamily="18" charset="0"/>
              </a:rPr>
              <a:t>UI</a:t>
            </a:r>
          </a:p>
          <a:p>
            <a:pPr>
              <a:lnSpc>
                <a:spcPts val="1000"/>
              </a:lnSpc>
            </a:pPr>
            <a:endParaRPr lang="en-US" altLang="zh-CN" dirty="0"/>
          </a:p>
          <a:p>
            <a:pPr>
              <a:lnSpc>
                <a:spcPts val="1000"/>
              </a:lnSpc>
            </a:pPr>
            <a:endParaRPr lang="en-US" altLang="zh-CN" dirty="0"/>
          </a:p>
          <a:p>
            <a:pPr>
              <a:lnSpc>
                <a:spcPts val="1100"/>
              </a:lnSpc>
              <a:tabLst>
                <a:tab pos="749300" algn="l"/>
                <a:tab pos="2692400" algn="l"/>
                <a:tab pos="3479800" algn="l"/>
              </a:tabLst>
            </a:pPr>
            <a:r>
              <a:rPr lang="en-US" altLang="zh-CN" dirty="0"/>
              <a:t>			</a:t>
            </a:r>
            <a:r>
              <a:rPr lang="en-US" altLang="zh-CN" sz="988" dirty="0">
                <a:solidFill>
                  <a:srgbClr val="000000"/>
                </a:solidFill>
                <a:latin typeface="Times New Roman" pitchFamily="18" charset="0"/>
                <a:cs typeface="Times New Roman" pitchFamily="18" charset="0"/>
              </a:rPr>
              <a:t>not</a:t>
            </a:r>
            <a:r>
              <a:rPr lang="en-US" altLang="zh-CN" sz="988" dirty="0">
                <a:latin typeface="Times New Roman" pitchFamily="18" charset="0"/>
                <a:cs typeface="Times New Roman" pitchFamily="18" charset="0"/>
              </a:rPr>
              <a:t> </a:t>
            </a:r>
            <a:r>
              <a:rPr lang="en-US" altLang="zh-CN" sz="988" dirty="0">
                <a:solidFill>
                  <a:srgbClr val="000000"/>
                </a:solidFill>
                <a:latin typeface="Times New Roman" pitchFamily="18" charset="0"/>
                <a:cs typeface="Times New Roman" pitchFamily="18" charset="0"/>
              </a:rPr>
              <a:t>the</a:t>
            </a:r>
            <a:r>
              <a:rPr lang="en-US" altLang="zh-CN" sz="988" dirty="0">
                <a:latin typeface="Times New Roman" pitchFamily="18" charset="0"/>
                <a:cs typeface="Times New Roman" pitchFamily="18" charset="0"/>
              </a:rPr>
              <a:t> </a:t>
            </a:r>
            <a:r>
              <a:rPr lang="en-US" altLang="zh-CN" sz="988" dirty="0">
                <a:solidFill>
                  <a:srgbClr val="000000"/>
                </a:solidFill>
                <a:latin typeface="Times New Roman" pitchFamily="18" charset="0"/>
                <a:cs typeface="Times New Roman" pitchFamily="18" charset="0"/>
              </a:rPr>
              <a:t>Java</a:t>
            </a:r>
          </a:p>
        </p:txBody>
      </p:sp>
      <p:sp>
        <p:nvSpPr>
          <p:cNvPr id="6" name="TextBox 1"/>
          <p:cNvSpPr txBox="1"/>
          <p:nvPr/>
        </p:nvSpPr>
        <p:spPr>
          <a:xfrm>
            <a:off x="3949700" y="2971800"/>
            <a:ext cx="1054100" cy="406400"/>
          </a:xfrm>
          <a:prstGeom prst="rect">
            <a:avLst/>
          </a:prstGeom>
          <a:noFill/>
        </p:spPr>
        <p:txBody>
          <a:bodyPr wrap="none" lIns="0" tIns="0" rIns="0" rtlCol="0">
            <a:spAutoFit/>
          </a:bodyPr>
          <a:lstStyle/>
          <a:p>
            <a:pPr>
              <a:lnSpc>
                <a:spcPts val="900"/>
              </a:lnSpc>
              <a:tabLst/>
            </a:pPr>
            <a:r>
              <a:rPr lang="en-US" altLang="zh-CN" sz="988" dirty="0">
                <a:solidFill>
                  <a:srgbClr val="000000"/>
                </a:solidFill>
                <a:latin typeface="Times New Roman" pitchFamily="18" charset="0"/>
                <a:cs typeface="Times New Roman" pitchFamily="18" charset="0"/>
              </a:rPr>
              <a:t>Swing</a:t>
            </a:r>
            <a:r>
              <a:rPr lang="en-US" altLang="zh-CN" sz="988" dirty="0">
                <a:latin typeface="Times New Roman" pitchFamily="18" charset="0"/>
                <a:cs typeface="Times New Roman" pitchFamily="18" charset="0"/>
              </a:rPr>
              <a:t> </a:t>
            </a:r>
            <a:r>
              <a:rPr lang="en-US" altLang="zh-CN" sz="988" dirty="0">
                <a:solidFill>
                  <a:srgbClr val="000000"/>
                </a:solidFill>
                <a:latin typeface="Times New Roman" pitchFamily="18" charset="0"/>
                <a:cs typeface="Times New Roman" pitchFamily="18" charset="0"/>
              </a:rPr>
              <a:t>libraries,</a:t>
            </a:r>
            <a:r>
              <a:rPr lang="en-US" altLang="zh-CN" sz="988" dirty="0">
                <a:latin typeface="Times New Roman" pitchFamily="18" charset="0"/>
                <a:cs typeface="Times New Roman" pitchFamily="18" charset="0"/>
              </a:rPr>
              <a:t> </a:t>
            </a:r>
            <a:r>
              <a:rPr lang="en-US" altLang="zh-CN" sz="988" dirty="0">
                <a:solidFill>
                  <a:srgbClr val="000000"/>
                </a:solidFill>
                <a:latin typeface="Times New Roman" pitchFamily="18" charset="0"/>
                <a:cs typeface="Times New Roman" pitchFamily="18" charset="0"/>
              </a:rPr>
              <a:t>but</a:t>
            </a:r>
          </a:p>
          <a:p>
            <a:pPr>
              <a:lnSpc>
                <a:spcPts val="1100"/>
              </a:lnSpc>
              <a:tabLst/>
            </a:pPr>
            <a:r>
              <a:rPr lang="en-US" altLang="zh-CN" sz="988" dirty="0">
                <a:solidFill>
                  <a:srgbClr val="000000"/>
                </a:solidFill>
                <a:latin typeface="Times New Roman" pitchFamily="18" charset="0"/>
                <a:cs typeface="Times New Roman" pitchFamily="18" charset="0"/>
              </a:rPr>
              <a:t>our</a:t>
            </a:r>
            <a:r>
              <a:rPr lang="en-US" altLang="zh-CN" sz="988" dirty="0">
                <a:latin typeface="Times New Roman" pitchFamily="18" charset="0"/>
                <a:cs typeface="Times New Roman" pitchFamily="18" charset="0"/>
              </a:rPr>
              <a:t> </a:t>
            </a:r>
            <a:r>
              <a:rPr lang="en-US" altLang="zh-CN" sz="988" dirty="0">
                <a:solidFill>
                  <a:srgbClr val="000000"/>
                </a:solidFill>
                <a:latin typeface="Times New Roman" pitchFamily="18" charset="0"/>
                <a:cs typeface="Times New Roman" pitchFamily="18" charset="0"/>
              </a:rPr>
              <a:t>GUI</a:t>
            </a:r>
            <a:r>
              <a:rPr lang="en-US" altLang="zh-CN" sz="988" dirty="0">
                <a:latin typeface="Times New Roman" pitchFamily="18" charset="0"/>
                <a:cs typeface="Times New Roman" pitchFamily="18" charset="0"/>
              </a:rPr>
              <a:t> </a:t>
            </a:r>
            <a:r>
              <a:rPr lang="en-US" altLang="zh-CN" sz="988" dirty="0">
                <a:solidFill>
                  <a:srgbClr val="000000"/>
                </a:solidFill>
                <a:latin typeface="Times New Roman" pitchFamily="18" charset="0"/>
                <a:cs typeface="Times New Roman" pitchFamily="18" charset="0"/>
              </a:rPr>
              <a:t>classes</a:t>
            </a:r>
          </a:p>
          <a:p>
            <a:pPr>
              <a:lnSpc>
                <a:spcPts val="1100"/>
              </a:lnSpc>
              <a:tabLst/>
            </a:pPr>
            <a:r>
              <a:rPr lang="en-US" altLang="zh-CN" sz="988" dirty="0">
                <a:solidFill>
                  <a:srgbClr val="000000"/>
                </a:solidFill>
                <a:latin typeface="Times New Roman" pitchFamily="18" charset="0"/>
                <a:cs typeface="Times New Roman" pitchFamily="18" charset="0"/>
              </a:rPr>
              <a:t>based</a:t>
            </a:r>
            <a:r>
              <a:rPr lang="en-US" altLang="zh-CN" sz="988" dirty="0">
                <a:latin typeface="Times New Roman" pitchFamily="18" charset="0"/>
                <a:cs typeface="Times New Roman" pitchFamily="18" charset="0"/>
              </a:rPr>
              <a:t> </a:t>
            </a:r>
            <a:r>
              <a:rPr lang="en-US" altLang="zh-CN" sz="988" dirty="0">
                <a:solidFill>
                  <a:srgbClr val="000000"/>
                </a:solidFill>
                <a:latin typeface="Times New Roman" pitchFamily="18" charset="0"/>
                <a:cs typeface="Times New Roman" pitchFamily="18" charset="0"/>
              </a:rPr>
              <a:t>on</a:t>
            </a:r>
            <a:r>
              <a:rPr lang="en-US" altLang="zh-CN" sz="988" dirty="0">
                <a:latin typeface="Times New Roman" pitchFamily="18" charset="0"/>
                <a:cs typeface="Times New Roman" pitchFamily="18" charset="0"/>
              </a:rPr>
              <a:t> </a:t>
            </a:r>
            <a:r>
              <a:rPr lang="en-US" altLang="zh-CN" sz="988" dirty="0">
                <a:solidFill>
                  <a:srgbClr val="000000"/>
                </a:solidFill>
                <a:latin typeface="Times New Roman" pitchFamily="18" charset="0"/>
                <a:cs typeface="Times New Roman" pitchFamily="18" charset="0"/>
              </a:rPr>
              <a:t>Swing</a:t>
            </a:r>
          </a:p>
        </p:txBody>
      </p:sp>
      <p:sp>
        <p:nvSpPr>
          <p:cNvPr id="7" name="TextBox 1"/>
          <p:cNvSpPr txBox="1"/>
          <p:nvPr/>
        </p:nvSpPr>
        <p:spPr>
          <a:xfrm>
            <a:off x="5791200" y="2959100"/>
            <a:ext cx="254000" cy="114300"/>
          </a:xfrm>
          <a:prstGeom prst="rect">
            <a:avLst/>
          </a:prstGeom>
          <a:noFill/>
        </p:spPr>
        <p:txBody>
          <a:bodyPr wrap="none" lIns="0" tIns="0" rIns="0" rtlCol="0">
            <a:spAutoFit/>
          </a:bodyPr>
          <a:lstStyle/>
          <a:p>
            <a:pPr>
              <a:lnSpc>
                <a:spcPts val="900"/>
              </a:lnSpc>
              <a:tabLst/>
            </a:pPr>
            <a:r>
              <a:rPr lang="en-US" altLang="zh-CN" sz="988" dirty="0">
                <a:solidFill>
                  <a:srgbClr val="000000"/>
                </a:solidFill>
                <a:latin typeface="Times New Roman" pitchFamily="18" charset="0"/>
                <a:cs typeface="Times New Roman" pitchFamily="18" charset="0"/>
              </a:rPr>
              <a:t>Web</a:t>
            </a:r>
          </a:p>
        </p:txBody>
      </p:sp>
      <p:sp>
        <p:nvSpPr>
          <p:cNvPr id="8" name="TextBox 1"/>
          <p:cNvSpPr txBox="1"/>
          <p:nvPr/>
        </p:nvSpPr>
        <p:spPr>
          <a:xfrm>
            <a:off x="2794000" y="4432300"/>
            <a:ext cx="304800" cy="114300"/>
          </a:xfrm>
          <a:prstGeom prst="rect">
            <a:avLst/>
          </a:prstGeom>
          <a:noFill/>
        </p:spPr>
        <p:txBody>
          <a:bodyPr wrap="none" lIns="0" tIns="0" rIns="0" rtlCol="0">
            <a:spAutoFit/>
          </a:bodyPr>
          <a:lstStyle/>
          <a:p>
            <a:pPr>
              <a:lnSpc>
                <a:spcPts val="900"/>
              </a:lnSpc>
              <a:tabLst/>
            </a:pPr>
            <a:r>
              <a:rPr lang="en-US" altLang="zh-CN" sz="988" dirty="0">
                <a:solidFill>
                  <a:srgbClr val="000000"/>
                </a:solidFill>
                <a:latin typeface="Times New Roman" pitchFamily="18" charset="0"/>
                <a:cs typeface="Times New Roman" pitchFamily="18" charset="0"/>
              </a:rPr>
              <a:t>Sales</a:t>
            </a:r>
          </a:p>
        </p:txBody>
      </p:sp>
      <p:sp>
        <p:nvSpPr>
          <p:cNvPr id="9" name="TextBox 1"/>
          <p:cNvSpPr txBox="1"/>
          <p:nvPr/>
        </p:nvSpPr>
        <p:spPr>
          <a:xfrm>
            <a:off x="3911600" y="4432300"/>
            <a:ext cx="546100" cy="114300"/>
          </a:xfrm>
          <a:prstGeom prst="rect">
            <a:avLst/>
          </a:prstGeom>
          <a:noFill/>
        </p:spPr>
        <p:txBody>
          <a:bodyPr wrap="none" lIns="0" tIns="0" rIns="0" rtlCol="0">
            <a:spAutoFit/>
          </a:bodyPr>
          <a:lstStyle/>
          <a:p>
            <a:pPr>
              <a:lnSpc>
                <a:spcPts val="900"/>
              </a:lnSpc>
              <a:tabLst/>
            </a:pPr>
            <a:r>
              <a:rPr lang="en-US" altLang="zh-CN" sz="988" dirty="0">
                <a:solidFill>
                  <a:srgbClr val="000000"/>
                </a:solidFill>
                <a:latin typeface="Times New Roman" pitchFamily="18" charset="0"/>
                <a:cs typeface="Times New Roman" pitchFamily="18" charset="0"/>
              </a:rPr>
              <a:t>Payments</a:t>
            </a:r>
          </a:p>
        </p:txBody>
      </p:sp>
      <p:sp>
        <p:nvSpPr>
          <p:cNvPr id="10" name="TextBox 1"/>
          <p:cNvSpPr txBox="1"/>
          <p:nvPr/>
        </p:nvSpPr>
        <p:spPr>
          <a:xfrm>
            <a:off x="5295900" y="4432300"/>
            <a:ext cx="330200" cy="114300"/>
          </a:xfrm>
          <a:prstGeom prst="rect">
            <a:avLst/>
          </a:prstGeom>
          <a:noFill/>
        </p:spPr>
        <p:txBody>
          <a:bodyPr wrap="none" lIns="0" tIns="0" rIns="0" rtlCol="0">
            <a:spAutoFit/>
          </a:bodyPr>
          <a:lstStyle/>
          <a:p>
            <a:pPr>
              <a:lnSpc>
                <a:spcPts val="900"/>
              </a:lnSpc>
              <a:tabLst/>
            </a:pPr>
            <a:r>
              <a:rPr lang="en-US" altLang="zh-CN" sz="988" dirty="0">
                <a:solidFill>
                  <a:srgbClr val="000000"/>
                </a:solidFill>
                <a:latin typeface="Times New Roman" pitchFamily="18" charset="0"/>
                <a:cs typeface="Times New Roman" pitchFamily="18" charset="0"/>
              </a:rPr>
              <a:t>Taxes</a:t>
            </a:r>
          </a:p>
        </p:txBody>
      </p:sp>
      <p:sp>
        <p:nvSpPr>
          <p:cNvPr id="11" name="TextBox 1"/>
          <p:cNvSpPr txBox="1"/>
          <p:nvPr/>
        </p:nvSpPr>
        <p:spPr>
          <a:xfrm>
            <a:off x="2692400" y="5270500"/>
            <a:ext cx="1041400" cy="114300"/>
          </a:xfrm>
          <a:prstGeom prst="rect">
            <a:avLst/>
          </a:prstGeom>
          <a:noFill/>
        </p:spPr>
        <p:txBody>
          <a:bodyPr wrap="none" lIns="0" tIns="0" rIns="0" rtlCol="0">
            <a:spAutoFit/>
          </a:bodyPr>
          <a:lstStyle/>
          <a:p>
            <a:pPr>
              <a:lnSpc>
                <a:spcPts val="900"/>
              </a:lnSpc>
              <a:tabLst/>
            </a:pPr>
            <a:r>
              <a:rPr lang="en-US" altLang="zh-CN" sz="988" dirty="0">
                <a:solidFill>
                  <a:srgbClr val="000000"/>
                </a:solidFill>
                <a:latin typeface="Times New Roman" pitchFamily="18" charset="0"/>
                <a:cs typeface="Times New Roman" pitchFamily="18" charset="0"/>
              </a:rPr>
              <a:t>Technical</a:t>
            </a:r>
            <a:r>
              <a:rPr lang="en-US" altLang="zh-CN" sz="988" dirty="0">
                <a:latin typeface="Times New Roman" pitchFamily="18" charset="0"/>
                <a:cs typeface="Times New Roman" pitchFamily="18" charset="0"/>
              </a:rPr>
              <a:t> </a:t>
            </a:r>
            <a:r>
              <a:rPr lang="en-US" altLang="zh-CN" sz="988" dirty="0">
                <a:solidFill>
                  <a:srgbClr val="000000"/>
                </a:solidFill>
                <a:latin typeface="Times New Roman" pitchFamily="18" charset="0"/>
                <a:cs typeface="Times New Roman" pitchFamily="18" charset="0"/>
              </a:rPr>
              <a:t>Services</a:t>
            </a:r>
          </a:p>
        </p:txBody>
      </p:sp>
      <p:sp>
        <p:nvSpPr>
          <p:cNvPr id="12" name="TextBox 1"/>
          <p:cNvSpPr txBox="1"/>
          <p:nvPr/>
        </p:nvSpPr>
        <p:spPr>
          <a:xfrm>
            <a:off x="2628900" y="5778500"/>
            <a:ext cx="647700" cy="114300"/>
          </a:xfrm>
          <a:prstGeom prst="rect">
            <a:avLst/>
          </a:prstGeom>
          <a:noFill/>
        </p:spPr>
        <p:txBody>
          <a:bodyPr wrap="none" lIns="0" tIns="0" rIns="0" rtlCol="0">
            <a:spAutoFit/>
          </a:bodyPr>
          <a:lstStyle/>
          <a:p>
            <a:pPr>
              <a:lnSpc>
                <a:spcPts val="900"/>
              </a:lnSpc>
              <a:tabLst/>
            </a:pPr>
            <a:r>
              <a:rPr lang="en-US" altLang="zh-CN" sz="988" dirty="0">
                <a:solidFill>
                  <a:srgbClr val="000000"/>
                </a:solidFill>
                <a:latin typeface="Times New Roman" pitchFamily="18" charset="0"/>
                <a:cs typeface="Times New Roman" pitchFamily="18" charset="0"/>
              </a:rPr>
              <a:t>Persistence</a:t>
            </a:r>
          </a:p>
        </p:txBody>
      </p:sp>
      <p:sp>
        <p:nvSpPr>
          <p:cNvPr id="13" name="TextBox 1"/>
          <p:cNvSpPr txBox="1"/>
          <p:nvPr/>
        </p:nvSpPr>
        <p:spPr>
          <a:xfrm>
            <a:off x="3975100" y="5778500"/>
            <a:ext cx="431800" cy="114300"/>
          </a:xfrm>
          <a:prstGeom prst="rect">
            <a:avLst/>
          </a:prstGeom>
          <a:noFill/>
        </p:spPr>
        <p:txBody>
          <a:bodyPr wrap="none" lIns="0" tIns="0" rIns="0" rtlCol="0">
            <a:spAutoFit/>
          </a:bodyPr>
          <a:lstStyle/>
          <a:p>
            <a:pPr>
              <a:lnSpc>
                <a:spcPts val="900"/>
              </a:lnSpc>
              <a:tabLst/>
            </a:pPr>
            <a:r>
              <a:rPr lang="en-US" altLang="zh-CN" sz="988" dirty="0">
                <a:solidFill>
                  <a:srgbClr val="000000"/>
                </a:solidFill>
                <a:latin typeface="Times New Roman" pitchFamily="18" charset="0"/>
                <a:cs typeface="Times New Roman" pitchFamily="18" charset="0"/>
              </a:rPr>
              <a:t>Logging</a:t>
            </a:r>
          </a:p>
        </p:txBody>
      </p:sp>
      <p:sp>
        <p:nvSpPr>
          <p:cNvPr id="14" name="TextBox 1"/>
          <p:cNvSpPr txBox="1"/>
          <p:nvPr/>
        </p:nvSpPr>
        <p:spPr>
          <a:xfrm>
            <a:off x="5118100" y="5778500"/>
            <a:ext cx="698500" cy="114300"/>
          </a:xfrm>
          <a:prstGeom prst="rect">
            <a:avLst/>
          </a:prstGeom>
          <a:noFill/>
        </p:spPr>
        <p:txBody>
          <a:bodyPr wrap="none" lIns="0" tIns="0" rIns="0" rtlCol="0">
            <a:spAutoFit/>
          </a:bodyPr>
          <a:lstStyle/>
          <a:p>
            <a:pPr>
              <a:lnSpc>
                <a:spcPts val="900"/>
              </a:lnSpc>
              <a:tabLst/>
            </a:pPr>
            <a:r>
              <a:rPr lang="en-US" altLang="zh-CN" sz="988" dirty="0">
                <a:solidFill>
                  <a:srgbClr val="000000"/>
                </a:solidFill>
                <a:latin typeface="Times New Roman" pitchFamily="18" charset="0"/>
                <a:cs typeface="Times New Roman" pitchFamily="18" charset="0"/>
              </a:rPr>
              <a:t>RulesEngine</a:t>
            </a:r>
          </a:p>
        </p:txBody>
      </p:sp>
      <p:sp>
        <p:nvSpPr>
          <p:cNvPr id="15" name="TextBox 1"/>
          <p:cNvSpPr txBox="1"/>
          <p:nvPr/>
        </p:nvSpPr>
        <p:spPr>
          <a:xfrm>
            <a:off x="6337300" y="5029200"/>
            <a:ext cx="1968500" cy="482600"/>
          </a:xfrm>
          <a:prstGeom prst="rect">
            <a:avLst/>
          </a:prstGeom>
          <a:noFill/>
        </p:spPr>
        <p:txBody>
          <a:bodyPr wrap="none" lIns="0" tIns="0" rIns="0" rtlCol="0">
            <a:spAutoFit/>
          </a:bodyPr>
          <a:lstStyle/>
          <a:p>
            <a:pPr>
              <a:lnSpc>
                <a:spcPts val="3800"/>
              </a:lnSpc>
              <a:tabLst/>
            </a:pPr>
            <a:r>
              <a:rPr lang="en-US" altLang="zh-CN" sz="3600" b="1" dirty="0">
                <a:solidFill>
                  <a:srgbClr val="FF0000"/>
                </a:solidFill>
                <a:latin typeface="Times New Roman" pitchFamily="18" charset="0"/>
                <a:cs typeface="Times New Roman" pitchFamily="18" charset="0"/>
              </a:rPr>
              <a:t>UML</a:t>
            </a:r>
            <a:r>
              <a:rPr lang="en-US" altLang="zh-CN" sz="3600" dirty="0">
                <a:solidFill>
                  <a:srgbClr val="FF0000"/>
                </a:solidFill>
                <a:latin typeface="SimHei" pitchFamily="18" charset="0"/>
                <a:cs typeface="SimHei" pitchFamily="18" charset="0"/>
              </a:rPr>
              <a:t>包图</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3"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41/75</a:t>
            </a:r>
          </a:p>
        </p:txBody>
      </p:sp>
      <p:sp>
        <p:nvSpPr>
          <p:cNvPr id="4" name="TextBox 1"/>
          <p:cNvSpPr txBox="1"/>
          <p:nvPr/>
        </p:nvSpPr>
        <p:spPr>
          <a:xfrm>
            <a:off x="3505200" y="203200"/>
            <a:ext cx="21082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UML</a:t>
            </a:r>
            <a:r>
              <a:rPr lang="en-US" altLang="zh-CN" sz="4002" b="1" dirty="0">
                <a:solidFill>
                  <a:srgbClr val="3D00EA"/>
                </a:solidFill>
                <a:latin typeface="å¾®è½¯éé»" pitchFamily="18" charset="0"/>
                <a:cs typeface="å¾®è½¯éé»" pitchFamily="18" charset="0"/>
              </a:rPr>
              <a:t>类图</a:t>
            </a:r>
          </a:p>
        </p:txBody>
      </p:sp>
      <p:sp>
        <p:nvSpPr>
          <p:cNvPr id="5" name="TextBox 1"/>
          <p:cNvSpPr txBox="1"/>
          <p:nvPr/>
        </p:nvSpPr>
        <p:spPr>
          <a:xfrm>
            <a:off x="469900" y="1778000"/>
            <a:ext cx="2489200" cy="939800"/>
          </a:xfrm>
          <a:prstGeom prst="rect">
            <a:avLst/>
          </a:prstGeom>
          <a:noFill/>
        </p:spPr>
        <p:txBody>
          <a:bodyPr wrap="none" lIns="0" tIns="0" rIns="0" rtlCol="0">
            <a:spAutoFit/>
          </a:bodyPr>
          <a:lstStyle/>
          <a:p>
            <a:pPr>
              <a:lnSpc>
                <a:spcPts val="1700"/>
              </a:lnSpc>
              <a:tabLst>
                <a:tab pos="685800" algn="l"/>
                <a:tab pos="749300" algn="l"/>
              </a:tabLst>
            </a:pPr>
            <a:r>
              <a:rPr lang="en-US" altLang="zh-CN" dirty="0"/>
              <a:t>	</a:t>
            </a:r>
            <a:r>
              <a:rPr lang="en-US" altLang="zh-CN" sz="1602" dirty="0">
                <a:solidFill>
                  <a:srgbClr val="000000"/>
                </a:solidFill>
                <a:latin typeface="SimSun" pitchFamily="18" charset="0"/>
                <a:cs typeface="SimSun" pitchFamily="18" charset="0"/>
              </a:rPr>
              <a:t>《</a:t>
            </a:r>
            <a:r>
              <a:rPr lang="en-US" altLang="zh-CN" sz="1602" b="1" dirty="0">
                <a:solidFill>
                  <a:srgbClr val="000000"/>
                </a:solidFill>
                <a:latin typeface="Times New Roman" pitchFamily="18" charset="0"/>
                <a:cs typeface="Times New Roman" pitchFamily="18" charset="0"/>
              </a:rPr>
              <a:t>interface</a:t>
            </a:r>
            <a:r>
              <a:rPr lang="en-US" altLang="zh-CN" sz="1602" dirty="0">
                <a:solidFill>
                  <a:srgbClr val="000000"/>
                </a:solidFill>
                <a:latin typeface="SimSun" pitchFamily="18" charset="0"/>
                <a:cs typeface="SimSun" pitchFamily="18" charset="0"/>
              </a:rPr>
              <a:t>》</a:t>
            </a:r>
          </a:p>
          <a:p>
            <a:pPr>
              <a:lnSpc>
                <a:spcPts val="1900"/>
              </a:lnSpc>
              <a:tabLst>
                <a:tab pos="685800" algn="l"/>
                <a:tab pos="749300" algn="l"/>
              </a:tabLst>
            </a:pPr>
            <a:r>
              <a:rPr lang="en-US" altLang="zh-CN" dirty="0"/>
              <a:t>		</a:t>
            </a:r>
            <a:r>
              <a:rPr lang="en-US" altLang="zh-CN" sz="1602" b="1" dirty="0">
                <a:solidFill>
                  <a:srgbClr val="000000"/>
                </a:solidFill>
                <a:latin typeface="Times New Roman" pitchFamily="18" charset="0"/>
                <a:cs typeface="Times New Roman" pitchFamily="18" charset="0"/>
              </a:rPr>
              <a:t>choiceBlock</a:t>
            </a:r>
          </a:p>
          <a:p>
            <a:pPr>
              <a:lnSpc>
                <a:spcPts val="1900"/>
              </a:lnSpc>
              <a:tabLst>
                <a:tab pos="685800" algn="l"/>
                <a:tab pos="749300" algn="l"/>
              </a:tabLst>
            </a:pPr>
            <a:r>
              <a:rPr lang="en-US" altLang="zh-CN" sz="1602" b="1" dirty="0">
                <a:solidFill>
                  <a:srgbClr val="000000"/>
                </a:solidFill>
                <a:latin typeface="Times New Roman" pitchFamily="18" charset="0"/>
                <a:cs typeface="Times New Roman" pitchFamily="18" charset="0"/>
              </a:rPr>
              <a:t>setDefault</a:t>
            </a:r>
            <a:r>
              <a:rPr lang="en-US" altLang="zh-CN" sz="1602" dirty="0">
                <a:solidFill>
                  <a:srgbClr val="000000"/>
                </a:solidFill>
                <a:latin typeface="SimSun" pitchFamily="18" charset="0"/>
                <a:cs typeface="SimSun" pitchFamily="18" charset="0"/>
              </a:rPr>
              <a:t>（</a:t>
            </a:r>
            <a:r>
              <a:rPr lang="en-US" altLang="zh-CN" sz="1602" b="1" dirty="0">
                <a:solidFill>
                  <a:srgbClr val="000000"/>
                </a:solidFill>
                <a:latin typeface="Times New Roman" pitchFamily="18" charset="0"/>
                <a:cs typeface="Times New Roman" pitchFamily="18" charset="0"/>
              </a:rPr>
              <a:t>choice:Choice</a:t>
            </a:r>
            <a:r>
              <a:rPr lang="en-US" altLang="zh-CN" sz="1602" dirty="0">
                <a:solidFill>
                  <a:srgbClr val="000000"/>
                </a:solidFill>
                <a:latin typeface="SimSun" pitchFamily="18" charset="0"/>
                <a:cs typeface="SimSun" pitchFamily="18" charset="0"/>
              </a:rPr>
              <a:t>）</a:t>
            </a:r>
          </a:p>
          <a:p>
            <a:pPr>
              <a:lnSpc>
                <a:spcPts val="1900"/>
              </a:lnSpc>
              <a:tabLst>
                <a:tab pos="685800" algn="l"/>
                <a:tab pos="749300" algn="l"/>
              </a:tabLst>
            </a:pPr>
            <a:r>
              <a:rPr lang="en-US" altLang="zh-CN" sz="1602" b="1" dirty="0">
                <a:solidFill>
                  <a:srgbClr val="000000"/>
                </a:solidFill>
                <a:latin typeface="Times New Roman" pitchFamily="18" charset="0"/>
                <a:cs typeface="Times New Roman" pitchFamily="18" charset="0"/>
              </a:rPr>
              <a:t>getChoice</a:t>
            </a:r>
            <a:r>
              <a:rPr lang="en-US" altLang="zh-CN" sz="1602" dirty="0">
                <a:solidFill>
                  <a:srgbClr val="000000"/>
                </a:solidFill>
                <a:latin typeface="SimSun" pitchFamily="18" charset="0"/>
                <a:cs typeface="SimSun" pitchFamily="18" charset="0"/>
              </a:rPr>
              <a:t>（）</a:t>
            </a:r>
            <a:r>
              <a:rPr lang="en-US" altLang="zh-CN" sz="1602" b="1" dirty="0">
                <a:solidFill>
                  <a:srgbClr val="000000"/>
                </a:solidFill>
                <a:latin typeface="Times New Roman" pitchFamily="18" charset="0"/>
                <a:cs typeface="Times New Roman" pitchFamily="18" charset="0"/>
              </a:rPr>
              <a:t>:Choice</a:t>
            </a:r>
          </a:p>
        </p:txBody>
      </p:sp>
      <p:sp>
        <p:nvSpPr>
          <p:cNvPr id="6" name="TextBox 1"/>
          <p:cNvSpPr txBox="1"/>
          <p:nvPr/>
        </p:nvSpPr>
        <p:spPr>
          <a:xfrm>
            <a:off x="4737100" y="3403600"/>
            <a:ext cx="1638300" cy="177800"/>
          </a:xfrm>
          <a:prstGeom prst="rect">
            <a:avLst/>
          </a:prstGeom>
          <a:noFill/>
        </p:spPr>
        <p:txBody>
          <a:bodyPr wrap="none" lIns="0" tIns="0" rIns="0" rtlCol="0">
            <a:spAutoFit/>
          </a:bodyPr>
          <a:lstStyle/>
          <a:p>
            <a:pPr>
              <a:lnSpc>
                <a:spcPts val="1400"/>
              </a:lnSpc>
              <a:tabLst/>
            </a:pPr>
            <a:r>
              <a:rPr lang="en-US" altLang="zh-CN" sz="1602" b="1" dirty="0">
                <a:solidFill>
                  <a:srgbClr val="000000"/>
                </a:solidFill>
                <a:latin typeface="Times New Roman" pitchFamily="18" charset="0"/>
                <a:cs typeface="Times New Roman" pitchFamily="18" charset="0"/>
              </a:rPr>
              <a:t>RadioButtonArray</a:t>
            </a:r>
          </a:p>
        </p:txBody>
      </p:sp>
      <p:sp>
        <p:nvSpPr>
          <p:cNvPr id="7" name="TextBox 1"/>
          <p:cNvSpPr txBox="1"/>
          <p:nvPr/>
        </p:nvSpPr>
        <p:spPr>
          <a:xfrm>
            <a:off x="4279900" y="3860800"/>
            <a:ext cx="2489200" cy="457200"/>
          </a:xfrm>
          <a:prstGeom prst="rect">
            <a:avLst/>
          </a:prstGeom>
          <a:noFill/>
        </p:spPr>
        <p:txBody>
          <a:bodyPr wrap="none" lIns="0" tIns="0" rIns="0" rtlCol="0">
            <a:spAutoFit/>
          </a:bodyPr>
          <a:lstStyle/>
          <a:p>
            <a:pPr>
              <a:lnSpc>
                <a:spcPts val="1700"/>
              </a:lnSpc>
              <a:tabLst/>
            </a:pPr>
            <a:r>
              <a:rPr lang="en-US" altLang="zh-CN" sz="1602" b="1" dirty="0">
                <a:solidFill>
                  <a:srgbClr val="000000"/>
                </a:solidFill>
                <a:latin typeface="Times New Roman" pitchFamily="18" charset="0"/>
                <a:cs typeface="Times New Roman" pitchFamily="18" charset="0"/>
              </a:rPr>
              <a:t>setDefault</a:t>
            </a:r>
            <a:r>
              <a:rPr lang="en-US" altLang="zh-CN" sz="1602" dirty="0">
                <a:solidFill>
                  <a:srgbClr val="000000"/>
                </a:solidFill>
                <a:latin typeface="SimSun" pitchFamily="18" charset="0"/>
                <a:cs typeface="SimSun" pitchFamily="18" charset="0"/>
              </a:rPr>
              <a:t>（</a:t>
            </a:r>
            <a:r>
              <a:rPr lang="en-US" altLang="zh-CN" sz="1602" b="1" dirty="0">
                <a:solidFill>
                  <a:srgbClr val="000000"/>
                </a:solidFill>
                <a:latin typeface="Times New Roman" pitchFamily="18" charset="0"/>
                <a:cs typeface="Times New Roman" pitchFamily="18" charset="0"/>
              </a:rPr>
              <a:t>choice:Button</a:t>
            </a:r>
            <a:r>
              <a:rPr lang="en-US" altLang="zh-CN" sz="1602" dirty="0">
                <a:solidFill>
                  <a:srgbClr val="000000"/>
                </a:solidFill>
                <a:latin typeface="SimSun" pitchFamily="18" charset="0"/>
                <a:cs typeface="SimSun" pitchFamily="18" charset="0"/>
              </a:rPr>
              <a:t>）</a:t>
            </a:r>
          </a:p>
          <a:p>
            <a:pPr>
              <a:lnSpc>
                <a:spcPts val="1900"/>
              </a:lnSpc>
              <a:tabLst/>
            </a:pPr>
            <a:r>
              <a:rPr lang="en-US" altLang="zh-CN" sz="1602" b="1" dirty="0">
                <a:solidFill>
                  <a:srgbClr val="000000"/>
                </a:solidFill>
                <a:latin typeface="Times New Roman" pitchFamily="18" charset="0"/>
                <a:cs typeface="Times New Roman" pitchFamily="18" charset="0"/>
              </a:rPr>
              <a:t>getChoice</a:t>
            </a:r>
            <a:r>
              <a:rPr lang="en-US" altLang="zh-CN" sz="1602" dirty="0">
                <a:solidFill>
                  <a:srgbClr val="000000"/>
                </a:solidFill>
                <a:latin typeface="SimSun" pitchFamily="18" charset="0"/>
                <a:cs typeface="SimSun" pitchFamily="18" charset="0"/>
              </a:rPr>
              <a:t>（）</a:t>
            </a:r>
            <a:r>
              <a:rPr lang="en-US" altLang="zh-CN" sz="1602" b="1" dirty="0">
                <a:solidFill>
                  <a:srgbClr val="000000"/>
                </a:solidFill>
                <a:latin typeface="Times New Roman" pitchFamily="18" charset="0"/>
                <a:cs typeface="Times New Roman" pitchFamily="18" charset="0"/>
              </a:rPr>
              <a:t>:Button</a:t>
            </a:r>
          </a:p>
        </p:txBody>
      </p:sp>
      <p:sp>
        <p:nvSpPr>
          <p:cNvPr id="8" name="TextBox 1"/>
          <p:cNvSpPr txBox="1"/>
          <p:nvPr/>
        </p:nvSpPr>
        <p:spPr>
          <a:xfrm>
            <a:off x="5740400" y="1816100"/>
            <a:ext cx="2489200" cy="914400"/>
          </a:xfrm>
          <a:prstGeom prst="rect">
            <a:avLst/>
          </a:prstGeom>
          <a:noFill/>
        </p:spPr>
        <p:txBody>
          <a:bodyPr wrap="none" lIns="0" tIns="0" rIns="0" rtlCol="0">
            <a:spAutoFit/>
          </a:bodyPr>
          <a:lstStyle/>
          <a:p>
            <a:pPr>
              <a:lnSpc>
                <a:spcPts val="1400"/>
              </a:lnSpc>
              <a:tabLst>
                <a:tab pos="711200" algn="l"/>
              </a:tabLst>
            </a:pPr>
            <a:r>
              <a:rPr lang="en-US" altLang="zh-CN" dirty="0"/>
              <a:t>	</a:t>
            </a:r>
            <a:r>
              <a:rPr lang="en-US" altLang="zh-CN" sz="1602" b="1" dirty="0">
                <a:solidFill>
                  <a:srgbClr val="000000"/>
                </a:solidFill>
                <a:latin typeface="Times New Roman" pitchFamily="18" charset="0"/>
                <a:cs typeface="Times New Roman" pitchFamily="18" charset="0"/>
              </a:rPr>
              <a:t>PopUpMenu</a:t>
            </a:r>
          </a:p>
          <a:p>
            <a:pPr>
              <a:lnSpc>
                <a:spcPts val="1000"/>
              </a:lnSpc>
            </a:pPr>
            <a:endParaRPr lang="en-US" altLang="zh-CN" dirty="0"/>
          </a:p>
          <a:p>
            <a:pPr>
              <a:lnSpc>
                <a:spcPts val="1000"/>
              </a:lnSpc>
            </a:pPr>
            <a:endParaRPr lang="en-US" altLang="zh-CN" dirty="0"/>
          </a:p>
          <a:p>
            <a:pPr>
              <a:lnSpc>
                <a:spcPts val="1800"/>
              </a:lnSpc>
              <a:tabLst>
                <a:tab pos="711200" algn="l"/>
              </a:tabLst>
            </a:pPr>
            <a:r>
              <a:rPr lang="en-US" altLang="zh-CN" sz="1602" b="1" dirty="0">
                <a:solidFill>
                  <a:srgbClr val="000000"/>
                </a:solidFill>
                <a:latin typeface="Times New Roman" pitchFamily="18" charset="0"/>
                <a:cs typeface="Times New Roman" pitchFamily="18" charset="0"/>
              </a:rPr>
              <a:t>setDefault</a:t>
            </a:r>
            <a:r>
              <a:rPr lang="en-US" altLang="zh-CN" sz="1602" dirty="0">
                <a:solidFill>
                  <a:srgbClr val="000000"/>
                </a:solidFill>
                <a:latin typeface="SimSun" pitchFamily="18" charset="0"/>
                <a:cs typeface="SimSun" pitchFamily="18" charset="0"/>
              </a:rPr>
              <a:t>（</a:t>
            </a:r>
            <a:r>
              <a:rPr lang="en-US" altLang="zh-CN" sz="1602" b="1" dirty="0">
                <a:solidFill>
                  <a:srgbClr val="000000"/>
                </a:solidFill>
                <a:latin typeface="Times New Roman" pitchFamily="18" charset="0"/>
                <a:cs typeface="Times New Roman" pitchFamily="18" charset="0"/>
              </a:rPr>
              <a:t>choice:String</a:t>
            </a:r>
            <a:r>
              <a:rPr lang="en-US" altLang="zh-CN" sz="1602" dirty="0">
                <a:latin typeface="Times New Roman" pitchFamily="18" charset="0"/>
                <a:cs typeface="Times New Roman" pitchFamily="18" charset="0"/>
              </a:rPr>
              <a:t> </a:t>
            </a:r>
            <a:r>
              <a:rPr lang="en-US" altLang="zh-CN" sz="1602" dirty="0">
                <a:solidFill>
                  <a:srgbClr val="000000"/>
                </a:solidFill>
                <a:latin typeface="SimSun" pitchFamily="18" charset="0"/>
                <a:cs typeface="SimSun" pitchFamily="18" charset="0"/>
              </a:rPr>
              <a:t>）</a:t>
            </a:r>
          </a:p>
          <a:p>
            <a:pPr>
              <a:lnSpc>
                <a:spcPts val="1900"/>
              </a:lnSpc>
              <a:tabLst>
                <a:tab pos="711200" algn="l"/>
              </a:tabLst>
            </a:pPr>
            <a:r>
              <a:rPr lang="en-US" altLang="zh-CN" sz="1602" b="1" dirty="0">
                <a:solidFill>
                  <a:srgbClr val="000000"/>
                </a:solidFill>
                <a:latin typeface="Times New Roman" pitchFamily="18" charset="0"/>
                <a:cs typeface="Times New Roman" pitchFamily="18" charset="0"/>
              </a:rPr>
              <a:t>getChoice</a:t>
            </a:r>
            <a:r>
              <a:rPr lang="en-US" altLang="zh-CN" sz="1602" dirty="0">
                <a:solidFill>
                  <a:srgbClr val="000000"/>
                </a:solidFill>
                <a:latin typeface="SimSun" pitchFamily="18" charset="0"/>
                <a:cs typeface="SimSun" pitchFamily="18" charset="0"/>
              </a:rPr>
              <a:t>（）</a:t>
            </a:r>
            <a:r>
              <a:rPr lang="en-US" altLang="zh-CN" sz="1602" b="1" dirty="0">
                <a:solidFill>
                  <a:srgbClr val="000000"/>
                </a:solidFill>
                <a:latin typeface="Times New Roman" pitchFamily="18" charset="0"/>
                <a:cs typeface="Times New Roman" pitchFamily="18" charset="0"/>
              </a:rPr>
              <a:t>:</a:t>
            </a:r>
            <a:r>
              <a:rPr lang="en-US" altLang="zh-CN" sz="1602" dirty="0">
                <a:latin typeface="Times New Roman" pitchFamily="18" charset="0"/>
                <a:cs typeface="Times New Roman" pitchFamily="18" charset="0"/>
              </a:rPr>
              <a:t> </a:t>
            </a:r>
            <a:r>
              <a:rPr lang="en-US" altLang="zh-CN" sz="1602" b="1" dirty="0">
                <a:solidFill>
                  <a:srgbClr val="000000"/>
                </a:solidFill>
                <a:latin typeface="Times New Roman" pitchFamily="18" charset="0"/>
                <a:cs typeface="Times New Roman" pitchFamily="18" charset="0"/>
              </a:rPr>
              <a:t>String</a:t>
            </a:r>
          </a:p>
        </p:txBody>
      </p:sp>
      <p:sp>
        <p:nvSpPr>
          <p:cNvPr id="9" name="TextBox 1"/>
          <p:cNvSpPr txBox="1"/>
          <p:nvPr/>
        </p:nvSpPr>
        <p:spPr>
          <a:xfrm>
            <a:off x="5346700" y="5130800"/>
            <a:ext cx="596900" cy="177800"/>
          </a:xfrm>
          <a:prstGeom prst="rect">
            <a:avLst/>
          </a:prstGeom>
          <a:noFill/>
        </p:spPr>
        <p:txBody>
          <a:bodyPr wrap="none" lIns="0" tIns="0" rIns="0" rtlCol="0">
            <a:spAutoFit/>
          </a:bodyPr>
          <a:lstStyle/>
          <a:p>
            <a:pPr>
              <a:lnSpc>
                <a:spcPts val="1400"/>
              </a:lnSpc>
              <a:tabLst/>
            </a:pPr>
            <a:r>
              <a:rPr lang="en-US" altLang="zh-CN" sz="1602" b="1" dirty="0">
                <a:solidFill>
                  <a:srgbClr val="000000"/>
                </a:solidFill>
                <a:latin typeface="Times New Roman" pitchFamily="18" charset="0"/>
                <a:cs typeface="Times New Roman" pitchFamily="18" charset="0"/>
              </a:rPr>
              <a:t>Button</a:t>
            </a:r>
          </a:p>
        </p:txBody>
      </p:sp>
      <p:sp>
        <p:nvSpPr>
          <p:cNvPr id="10" name="TextBox 1"/>
          <p:cNvSpPr txBox="1"/>
          <p:nvPr/>
        </p:nvSpPr>
        <p:spPr>
          <a:xfrm>
            <a:off x="1346200" y="3771900"/>
            <a:ext cx="596900" cy="177800"/>
          </a:xfrm>
          <a:prstGeom prst="rect">
            <a:avLst/>
          </a:prstGeom>
          <a:noFill/>
        </p:spPr>
        <p:txBody>
          <a:bodyPr wrap="none" lIns="0" tIns="0" rIns="0" rtlCol="0">
            <a:spAutoFit/>
          </a:bodyPr>
          <a:lstStyle/>
          <a:p>
            <a:pPr>
              <a:lnSpc>
                <a:spcPts val="1400"/>
              </a:lnSpc>
              <a:tabLst/>
            </a:pPr>
            <a:r>
              <a:rPr lang="en-US" altLang="zh-CN" sz="1602" b="1" dirty="0">
                <a:solidFill>
                  <a:srgbClr val="000000"/>
                </a:solidFill>
                <a:latin typeface="Times New Roman" pitchFamily="18" charset="0"/>
                <a:cs typeface="Times New Roman" pitchFamily="18" charset="0"/>
              </a:rPr>
              <a:t>Choice</a:t>
            </a:r>
          </a:p>
        </p:txBody>
      </p:sp>
      <p:sp>
        <p:nvSpPr>
          <p:cNvPr id="11" name="TextBox 1"/>
          <p:cNvSpPr txBox="1"/>
          <p:nvPr/>
        </p:nvSpPr>
        <p:spPr>
          <a:xfrm>
            <a:off x="5753100" y="4838700"/>
            <a:ext cx="304800" cy="177800"/>
          </a:xfrm>
          <a:prstGeom prst="rect">
            <a:avLst/>
          </a:prstGeom>
          <a:noFill/>
        </p:spPr>
        <p:txBody>
          <a:bodyPr wrap="none" lIns="0" tIns="0" rIns="0" rtlCol="0">
            <a:spAutoFit/>
          </a:bodyPr>
          <a:lstStyle/>
          <a:p>
            <a:pPr>
              <a:lnSpc>
                <a:spcPts val="1400"/>
              </a:lnSpc>
              <a:tabLst/>
            </a:pPr>
            <a:r>
              <a:rPr lang="en-US" altLang="zh-CN" sz="1602" b="1" dirty="0">
                <a:solidFill>
                  <a:srgbClr val="000000"/>
                </a:solidFill>
                <a:latin typeface="Times New Roman" pitchFamily="18" charset="0"/>
                <a:cs typeface="Times New Roman" pitchFamily="18" charset="0"/>
              </a:rPr>
              <a:t>1..*</a:t>
            </a:r>
          </a:p>
        </p:txBody>
      </p:sp>
      <p:sp>
        <p:nvSpPr>
          <p:cNvPr id="12" name="TextBox 1"/>
          <p:cNvSpPr txBox="1"/>
          <p:nvPr/>
        </p:nvSpPr>
        <p:spPr>
          <a:xfrm>
            <a:off x="1841500" y="3479800"/>
            <a:ext cx="304800" cy="177800"/>
          </a:xfrm>
          <a:prstGeom prst="rect">
            <a:avLst/>
          </a:prstGeom>
          <a:noFill/>
        </p:spPr>
        <p:txBody>
          <a:bodyPr wrap="none" lIns="0" tIns="0" rIns="0" rtlCol="0">
            <a:spAutoFit/>
          </a:bodyPr>
          <a:lstStyle/>
          <a:p>
            <a:pPr>
              <a:lnSpc>
                <a:spcPts val="1400"/>
              </a:lnSpc>
              <a:tabLst/>
            </a:pPr>
            <a:r>
              <a:rPr lang="en-US" altLang="zh-CN" sz="1602" b="1" dirty="0">
                <a:solidFill>
                  <a:srgbClr val="000000"/>
                </a:solidFill>
                <a:latin typeface="Times New Roman" pitchFamily="18" charset="0"/>
                <a:cs typeface="Times New Roman" pitchFamily="18" charset="0"/>
              </a:rPr>
              <a:t>1..*</a:t>
            </a:r>
          </a:p>
        </p:txBody>
      </p:sp>
      <p:sp>
        <p:nvSpPr>
          <p:cNvPr id="13" name="TextBox 1"/>
          <p:cNvSpPr txBox="1"/>
          <p:nvPr/>
        </p:nvSpPr>
        <p:spPr>
          <a:xfrm>
            <a:off x="1003300" y="3429000"/>
            <a:ext cx="533400" cy="177800"/>
          </a:xfrm>
          <a:prstGeom prst="rect">
            <a:avLst/>
          </a:prstGeom>
          <a:noFill/>
        </p:spPr>
        <p:txBody>
          <a:bodyPr wrap="none" lIns="0" tIns="0" rIns="0" rtlCol="0">
            <a:spAutoFit/>
          </a:bodyPr>
          <a:lstStyle/>
          <a:p>
            <a:pPr>
              <a:lnSpc>
                <a:spcPts val="1400"/>
              </a:lnSpc>
              <a:tabLst/>
            </a:pPr>
            <a:r>
              <a:rPr lang="en-US" altLang="zh-CN" sz="1602" b="1" dirty="0">
                <a:solidFill>
                  <a:srgbClr val="000000"/>
                </a:solidFill>
                <a:latin typeface="Times New Roman" pitchFamily="18" charset="0"/>
                <a:cs typeface="Times New Roman" pitchFamily="18" charset="0"/>
              </a:rPr>
              <a:t>choice</a:t>
            </a:r>
          </a:p>
        </p:txBody>
      </p:sp>
      <p:sp>
        <p:nvSpPr>
          <p:cNvPr id="14" name="TextBox 1"/>
          <p:cNvSpPr txBox="1"/>
          <p:nvPr/>
        </p:nvSpPr>
        <p:spPr>
          <a:xfrm>
            <a:off x="6819900" y="4572000"/>
            <a:ext cx="1130300" cy="495300"/>
          </a:xfrm>
          <a:prstGeom prst="rect">
            <a:avLst/>
          </a:prstGeom>
          <a:noFill/>
        </p:spPr>
        <p:txBody>
          <a:bodyPr wrap="none" lIns="0" tIns="0" rIns="0" rtlCol="0">
            <a:spAutoFit/>
          </a:bodyPr>
          <a:lstStyle/>
          <a:p>
            <a:pPr>
              <a:lnSpc>
                <a:spcPts val="1400"/>
              </a:lnSpc>
              <a:tabLst>
                <a:tab pos="381000" algn="l"/>
                <a:tab pos="825500" algn="l"/>
              </a:tabLst>
            </a:pPr>
            <a:r>
              <a:rPr lang="en-US" altLang="zh-CN" sz="1602" b="1" dirty="0">
                <a:solidFill>
                  <a:srgbClr val="000000"/>
                </a:solidFill>
                <a:latin typeface="Times New Roman" pitchFamily="18" charset="0"/>
                <a:cs typeface="Times New Roman" pitchFamily="18" charset="0"/>
              </a:rPr>
              <a:t>choice</a:t>
            </a:r>
          </a:p>
          <a:p>
            <a:pPr>
              <a:lnSpc>
                <a:spcPts val="0"/>
              </a:lnSpc>
              <a:tabLst>
                <a:tab pos="381000" algn="l"/>
                <a:tab pos="825500" algn="l"/>
              </a:tabLst>
            </a:pPr>
            <a:r>
              <a:rPr lang="en-US" altLang="zh-CN" dirty="0"/>
              <a:t>		</a:t>
            </a:r>
            <a:r>
              <a:rPr lang="en-US" altLang="zh-CN" sz="1602" b="1" dirty="0">
                <a:solidFill>
                  <a:srgbClr val="000000"/>
                </a:solidFill>
                <a:latin typeface="Times New Roman" pitchFamily="18" charset="0"/>
                <a:cs typeface="Times New Roman" pitchFamily="18" charset="0"/>
              </a:rPr>
              <a:t>1..*</a:t>
            </a:r>
          </a:p>
          <a:p>
            <a:pPr>
              <a:lnSpc>
                <a:spcPts val="1000"/>
              </a:lnSpc>
            </a:pPr>
            <a:endParaRPr lang="en-US" altLang="zh-CN" dirty="0"/>
          </a:p>
          <a:p>
            <a:pPr>
              <a:lnSpc>
                <a:spcPts val="1500"/>
              </a:lnSpc>
              <a:tabLst>
                <a:tab pos="381000" algn="l"/>
                <a:tab pos="825500" algn="l"/>
              </a:tabLst>
            </a:pPr>
            <a:r>
              <a:rPr lang="en-US" altLang="zh-CN" dirty="0"/>
              <a:t>	</a:t>
            </a:r>
            <a:r>
              <a:rPr lang="en-US" altLang="zh-CN" sz="1602" b="1" dirty="0">
                <a:solidFill>
                  <a:srgbClr val="000000"/>
                </a:solidFill>
                <a:latin typeface="Times New Roman" pitchFamily="18" charset="0"/>
                <a:cs typeface="Times New Roman" pitchFamily="18" charset="0"/>
              </a:rPr>
              <a:t>String</a:t>
            </a:r>
          </a:p>
        </p:txBody>
      </p:sp>
      <p:sp>
        <p:nvSpPr>
          <p:cNvPr id="15" name="TextBox 1"/>
          <p:cNvSpPr txBox="1"/>
          <p:nvPr/>
        </p:nvSpPr>
        <p:spPr>
          <a:xfrm>
            <a:off x="4953000" y="4787900"/>
            <a:ext cx="533400" cy="177800"/>
          </a:xfrm>
          <a:prstGeom prst="rect">
            <a:avLst/>
          </a:prstGeom>
          <a:noFill/>
        </p:spPr>
        <p:txBody>
          <a:bodyPr wrap="none" lIns="0" tIns="0" rIns="0" rtlCol="0">
            <a:spAutoFit/>
          </a:bodyPr>
          <a:lstStyle/>
          <a:p>
            <a:pPr>
              <a:lnSpc>
                <a:spcPts val="1400"/>
              </a:lnSpc>
              <a:tabLst/>
            </a:pPr>
            <a:r>
              <a:rPr lang="en-US" altLang="zh-CN" sz="1602" b="1" dirty="0">
                <a:solidFill>
                  <a:srgbClr val="000000"/>
                </a:solidFill>
                <a:latin typeface="Times New Roman" pitchFamily="18" charset="0"/>
                <a:cs typeface="Times New Roman" pitchFamily="18" charset="0"/>
              </a:rPr>
              <a:t>choice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2992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3"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42/75</a:t>
            </a:r>
          </a:p>
        </p:txBody>
      </p:sp>
      <p:sp>
        <p:nvSpPr>
          <p:cNvPr id="4" name="TextBox 1"/>
          <p:cNvSpPr txBox="1"/>
          <p:nvPr/>
        </p:nvSpPr>
        <p:spPr>
          <a:xfrm>
            <a:off x="3251200" y="203200"/>
            <a:ext cx="26162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UML</a:t>
            </a:r>
            <a:r>
              <a:rPr lang="en-US" altLang="zh-CN" sz="4002" b="1" dirty="0">
                <a:solidFill>
                  <a:srgbClr val="3D00EA"/>
                </a:solidFill>
                <a:latin typeface="å¾®è½¯éé»" pitchFamily="18" charset="0"/>
                <a:cs typeface="å¾®è½¯éé»" pitchFamily="18" charset="0"/>
              </a:rPr>
              <a:t>活动图</a:t>
            </a:r>
          </a:p>
        </p:txBody>
      </p:sp>
      <p:sp>
        <p:nvSpPr>
          <p:cNvPr id="5" name="TextBox 1"/>
          <p:cNvSpPr txBox="1"/>
          <p:nvPr/>
        </p:nvSpPr>
        <p:spPr>
          <a:xfrm>
            <a:off x="6870700" y="1346200"/>
            <a:ext cx="1219200" cy="635000"/>
          </a:xfrm>
          <a:prstGeom prst="rect">
            <a:avLst/>
          </a:prstGeom>
          <a:noFill/>
        </p:spPr>
        <p:txBody>
          <a:bodyPr wrap="none" lIns="0" tIns="0" rIns="0" rtlCol="0">
            <a:spAutoFit/>
          </a:bodyPr>
          <a:lstStyle/>
          <a:p>
            <a:pPr>
              <a:lnSpc>
                <a:spcPts val="1500"/>
              </a:lnSpc>
              <a:tabLst>
                <a:tab pos="215900" algn="l"/>
              </a:tabLst>
            </a:pPr>
            <a:r>
              <a:rPr lang="en-US" altLang="zh-CN" sz="1200" b="1" dirty="0">
                <a:solidFill>
                  <a:srgbClr val="000000"/>
                </a:solidFill>
                <a:latin typeface="å¾®è½¯éé»" pitchFamily="18" charset="0"/>
                <a:cs typeface="å¾®è½¯éé»" pitchFamily="18" charset="0"/>
              </a:rPr>
              <a:t>［选择重新输入］</a:t>
            </a:r>
          </a:p>
          <a:p>
            <a:pPr>
              <a:lnSpc>
                <a:spcPts val="1000"/>
              </a:lnSpc>
            </a:pPr>
            <a:endParaRPr lang="en-US" altLang="zh-CN" dirty="0"/>
          </a:p>
          <a:p>
            <a:pPr>
              <a:lnSpc>
                <a:spcPts val="2400"/>
              </a:lnSpc>
              <a:tabLst>
                <a:tab pos="215900" algn="l"/>
              </a:tabLst>
            </a:pPr>
            <a:r>
              <a:rPr lang="en-US" altLang="zh-CN" dirty="0"/>
              <a:t>	</a:t>
            </a:r>
            <a:r>
              <a:rPr lang="en-US" altLang="zh-CN" sz="1200" b="1" dirty="0">
                <a:solidFill>
                  <a:srgbClr val="000000"/>
                </a:solidFill>
                <a:latin typeface="å¾®è½¯éé»" pitchFamily="18" charset="0"/>
                <a:cs typeface="å¾®è½¯éé»" pitchFamily="18" charset="0"/>
              </a:rPr>
              <a:t>［选择结束］</a:t>
            </a:r>
          </a:p>
        </p:txBody>
      </p:sp>
      <p:sp>
        <p:nvSpPr>
          <p:cNvPr id="6" name="TextBox 1"/>
          <p:cNvSpPr txBox="1"/>
          <p:nvPr/>
        </p:nvSpPr>
        <p:spPr>
          <a:xfrm>
            <a:off x="8178800" y="1549400"/>
            <a:ext cx="88900" cy="520700"/>
          </a:xfrm>
          <a:prstGeom prst="rect">
            <a:avLst/>
          </a:prstGeom>
          <a:noFill/>
        </p:spPr>
        <p:txBody>
          <a:bodyPr wrap="none" lIns="0" tIns="0" rIns="0" rtlCol="0">
            <a:spAutoFit/>
          </a:bodyPr>
          <a:lstStyle/>
          <a:p>
            <a:pPr>
              <a:lnSpc>
                <a:spcPts val="1500"/>
              </a:lnSpc>
              <a:tabLst/>
            </a:pPr>
            <a:r>
              <a:rPr lang="en-US" altLang="zh-CN" sz="1200" b="1" dirty="0">
                <a:solidFill>
                  <a:srgbClr val="000000"/>
                </a:solidFill>
                <a:latin typeface="å¾®è½¯éé»" pitchFamily="18" charset="0"/>
                <a:cs typeface="å¾®è½¯éé»" pitchFamily="18" charset="0"/>
              </a:rPr>
              <a:t>●</a:t>
            </a:r>
          </a:p>
          <a:p>
            <a:pPr>
              <a:lnSpc>
                <a:spcPts val="1200"/>
              </a:lnSpc>
              <a:tabLst/>
            </a:pPr>
            <a:r>
              <a:rPr lang="en-US" altLang="zh-CN" sz="1200" b="1" dirty="0">
                <a:solidFill>
                  <a:srgbClr val="000000"/>
                </a:solidFill>
                <a:latin typeface="Times New Roman" pitchFamily="18" charset="0"/>
                <a:cs typeface="Times New Roman" pitchFamily="18" charset="0"/>
              </a:rPr>
              <a:t>·</a:t>
            </a:r>
          </a:p>
          <a:p>
            <a:pPr>
              <a:lnSpc>
                <a:spcPts val="1200"/>
              </a:lnSpc>
              <a:tabLst/>
            </a:pPr>
            <a:r>
              <a:rPr lang="en-US" altLang="zh-CN" sz="1200" b="1" dirty="0">
                <a:solidFill>
                  <a:srgbClr val="000000"/>
                </a:solidFill>
                <a:latin typeface="Times New Roman" pitchFamily="18" charset="0"/>
                <a:cs typeface="Times New Roman" pitchFamily="18" charset="0"/>
              </a:rPr>
              <a:t>·</a:t>
            </a:r>
          </a:p>
        </p:txBody>
      </p:sp>
      <p:sp>
        <p:nvSpPr>
          <p:cNvPr id="7" name="TextBox 1"/>
          <p:cNvSpPr txBox="1"/>
          <p:nvPr/>
        </p:nvSpPr>
        <p:spPr>
          <a:xfrm>
            <a:off x="5880100" y="4572000"/>
            <a:ext cx="88900" cy="520700"/>
          </a:xfrm>
          <a:prstGeom prst="rect">
            <a:avLst/>
          </a:prstGeom>
          <a:noFill/>
        </p:spPr>
        <p:txBody>
          <a:bodyPr wrap="none" lIns="0" tIns="0" rIns="0" rtlCol="0">
            <a:spAutoFit/>
          </a:bodyPr>
          <a:lstStyle/>
          <a:p>
            <a:pPr>
              <a:lnSpc>
                <a:spcPts val="1500"/>
              </a:lnSpc>
              <a:tabLst/>
            </a:pPr>
            <a:r>
              <a:rPr lang="en-US" altLang="zh-CN" sz="1200" b="1" dirty="0">
                <a:solidFill>
                  <a:srgbClr val="000000"/>
                </a:solidFill>
                <a:latin typeface="å¾®è½¯éé»" pitchFamily="18" charset="0"/>
                <a:cs typeface="å¾®è½¯éé»" pitchFamily="18" charset="0"/>
              </a:rPr>
              <a:t>●</a:t>
            </a:r>
          </a:p>
          <a:p>
            <a:pPr>
              <a:lnSpc>
                <a:spcPts val="1200"/>
              </a:lnSpc>
              <a:tabLst/>
            </a:pPr>
            <a:r>
              <a:rPr lang="en-US" altLang="zh-CN" sz="1200" b="1" dirty="0">
                <a:solidFill>
                  <a:srgbClr val="000000"/>
                </a:solidFill>
                <a:latin typeface="Times New Roman" pitchFamily="18" charset="0"/>
                <a:cs typeface="Times New Roman" pitchFamily="18" charset="0"/>
              </a:rPr>
              <a:t>·</a:t>
            </a:r>
          </a:p>
          <a:p>
            <a:pPr>
              <a:lnSpc>
                <a:spcPts val="1200"/>
              </a:lnSpc>
              <a:tabLst/>
            </a:pPr>
            <a:r>
              <a:rPr lang="en-US" altLang="zh-CN" sz="1200" b="1" dirty="0">
                <a:solidFill>
                  <a:srgbClr val="000000"/>
                </a:solidFill>
                <a:latin typeface="Times New Roman" pitchFamily="18" charset="0"/>
                <a:cs typeface="Times New Roman" pitchFamily="18" charset="0"/>
              </a:rPr>
              <a:t>·</a:t>
            </a:r>
          </a:p>
        </p:txBody>
      </p:sp>
      <p:sp>
        <p:nvSpPr>
          <p:cNvPr id="8" name="TextBox 1"/>
          <p:cNvSpPr txBox="1"/>
          <p:nvPr/>
        </p:nvSpPr>
        <p:spPr>
          <a:xfrm>
            <a:off x="2146300" y="1295400"/>
            <a:ext cx="2222500" cy="3225800"/>
          </a:xfrm>
          <a:prstGeom prst="rect">
            <a:avLst/>
          </a:prstGeom>
          <a:noFill/>
        </p:spPr>
        <p:txBody>
          <a:bodyPr wrap="none" lIns="0" tIns="0" rIns="0" rtlCol="0">
            <a:spAutoFit/>
          </a:bodyPr>
          <a:lstStyle/>
          <a:p>
            <a:pPr>
              <a:lnSpc>
                <a:spcPts val="1500"/>
              </a:lnSpc>
              <a:tabLst>
                <a:tab pos="76200" algn="l"/>
                <a:tab pos="152400" algn="l"/>
                <a:tab pos="622300" algn="l"/>
                <a:tab pos="660400" algn="l"/>
                <a:tab pos="762000" algn="l"/>
                <a:tab pos="990600" algn="l"/>
                <a:tab pos="1016000" algn="l"/>
              </a:tabLst>
            </a:pPr>
            <a:r>
              <a:rPr lang="en-US" altLang="zh-CN" dirty="0"/>
              <a:t>	</a:t>
            </a:r>
            <a:r>
              <a:rPr lang="en-US" altLang="zh-CN" sz="1200" b="1" dirty="0">
                <a:solidFill>
                  <a:srgbClr val="000000"/>
                </a:solidFill>
                <a:latin typeface="å¾®è½¯éé»" pitchFamily="18" charset="0"/>
                <a:cs typeface="å¾®è½¯éé»" pitchFamily="18" charset="0"/>
              </a:rPr>
              <a:t>输入客户信息</a:t>
            </a:r>
          </a:p>
          <a:p>
            <a:pPr>
              <a:lnSpc>
                <a:spcPts val="1000"/>
              </a:lnSpc>
            </a:pPr>
            <a:endParaRPr lang="en-US" altLang="zh-CN" dirty="0"/>
          </a:p>
          <a:p>
            <a:pPr>
              <a:lnSpc>
                <a:spcPts val="1800"/>
              </a:lnSpc>
              <a:tabLst>
                <a:tab pos="76200" algn="l"/>
                <a:tab pos="152400" algn="l"/>
                <a:tab pos="622300" algn="l"/>
                <a:tab pos="660400" algn="l"/>
                <a:tab pos="762000" algn="l"/>
                <a:tab pos="990600" algn="l"/>
                <a:tab pos="1016000" algn="l"/>
              </a:tabLst>
            </a:pPr>
            <a:r>
              <a:rPr lang="en-US" altLang="zh-CN" dirty="0"/>
              <a:t>						</a:t>
            </a:r>
            <a:r>
              <a:rPr lang="en-US" altLang="zh-CN" sz="1200" b="1" dirty="0">
                <a:solidFill>
                  <a:srgbClr val="000000"/>
                </a:solidFill>
                <a:latin typeface="å¾®è½¯éé»" pitchFamily="18" charset="0"/>
                <a:cs typeface="å¾®è½¯éé»" pitchFamily="18" charset="0"/>
              </a:rPr>
              <a:t>［不一致］</a:t>
            </a:r>
          </a:p>
          <a:p>
            <a:pPr>
              <a:lnSpc>
                <a:spcPts val="2300"/>
              </a:lnSpc>
              <a:tabLst>
                <a:tab pos="76200" algn="l"/>
                <a:tab pos="152400" algn="l"/>
                <a:tab pos="622300" algn="l"/>
                <a:tab pos="660400" algn="l"/>
                <a:tab pos="762000" algn="l"/>
                <a:tab pos="990600" algn="l"/>
                <a:tab pos="1016000" algn="l"/>
              </a:tabLst>
            </a:pPr>
            <a:r>
              <a:rPr lang="en-US" altLang="zh-CN" dirty="0"/>
              <a:t>			</a:t>
            </a:r>
            <a:r>
              <a:rPr lang="en-US" altLang="zh-CN" sz="1200" b="1" dirty="0">
                <a:solidFill>
                  <a:srgbClr val="000000"/>
                </a:solidFill>
                <a:latin typeface="å¾®è½¯éé»" pitchFamily="18" charset="0"/>
                <a:cs typeface="å¾®è½¯éé»" pitchFamily="18" charset="0"/>
              </a:rPr>
              <a:t>［一致］</a:t>
            </a:r>
          </a:p>
          <a:p>
            <a:pPr>
              <a:lnSpc>
                <a:spcPts val="1200"/>
              </a:lnSpc>
              <a:tabLst>
                <a:tab pos="76200" algn="l"/>
                <a:tab pos="152400" algn="l"/>
                <a:tab pos="622300" algn="l"/>
                <a:tab pos="660400" algn="l"/>
                <a:tab pos="762000" algn="l"/>
                <a:tab pos="990600" algn="l"/>
                <a:tab pos="1016000" algn="l"/>
              </a:tabLst>
            </a:pPr>
            <a:r>
              <a:rPr lang="en-US" altLang="zh-CN" dirty="0"/>
              <a:t>							</a:t>
            </a:r>
            <a:r>
              <a:rPr lang="en-US" altLang="zh-CN" sz="1200" b="1" dirty="0">
                <a:solidFill>
                  <a:srgbClr val="000000"/>
                </a:solidFill>
                <a:latin typeface="å¾®è½¯éé»" pitchFamily="18" charset="0"/>
                <a:cs typeface="å¾®è½¯éé»" pitchFamily="18" charset="0"/>
              </a:rPr>
              <a:t>［冻结］</a:t>
            </a:r>
          </a:p>
          <a:p>
            <a:pPr>
              <a:lnSpc>
                <a:spcPts val="2500"/>
              </a:lnSpc>
              <a:tabLst>
                <a:tab pos="76200" algn="l"/>
                <a:tab pos="152400" algn="l"/>
                <a:tab pos="622300" algn="l"/>
                <a:tab pos="660400" algn="l"/>
                <a:tab pos="762000" algn="l"/>
                <a:tab pos="990600" algn="l"/>
                <a:tab pos="1016000" algn="l"/>
              </a:tabLst>
            </a:pPr>
            <a:r>
              <a:rPr lang="en-US" altLang="zh-CN" dirty="0"/>
              <a:t>				</a:t>
            </a:r>
            <a:r>
              <a:rPr lang="en-US" altLang="zh-CN" sz="1200" b="1" dirty="0">
                <a:solidFill>
                  <a:srgbClr val="000000"/>
                </a:solidFill>
                <a:latin typeface="å¾®è½¯éé»" pitchFamily="18" charset="0"/>
                <a:cs typeface="å¾®è½¯éé»" pitchFamily="18" charset="0"/>
              </a:rPr>
              <a:t>［未冻结］</a:t>
            </a:r>
          </a:p>
          <a:p>
            <a:pPr>
              <a:lnSpc>
                <a:spcPts val="2500"/>
              </a:lnSpc>
              <a:tabLst>
                <a:tab pos="76200" algn="l"/>
                <a:tab pos="152400" algn="l"/>
                <a:tab pos="622300" algn="l"/>
                <a:tab pos="660400" algn="l"/>
                <a:tab pos="762000" algn="l"/>
                <a:tab pos="990600" algn="l"/>
                <a:tab pos="1016000" algn="l"/>
              </a:tabLst>
            </a:pPr>
            <a:r>
              <a:rPr lang="en-US" altLang="zh-CN" sz="1200" b="1" dirty="0">
                <a:solidFill>
                  <a:srgbClr val="000000"/>
                </a:solidFill>
                <a:latin typeface="å¾®è½¯éé»" pitchFamily="18" charset="0"/>
                <a:cs typeface="å¾®è½¯éé»" pitchFamily="18" charset="0"/>
              </a:rPr>
              <a:t>输入并校验密码</a:t>
            </a:r>
          </a:p>
          <a:p>
            <a:pPr>
              <a:lnSpc>
                <a:spcPts val="1000"/>
              </a:lnSpc>
            </a:pPr>
            <a:endParaRPr lang="en-US" altLang="zh-CN" dirty="0"/>
          </a:p>
          <a:p>
            <a:pPr>
              <a:lnSpc>
                <a:spcPts val="1000"/>
              </a:lnSpc>
            </a:pPr>
            <a:endParaRPr lang="en-US" altLang="zh-CN" dirty="0"/>
          </a:p>
          <a:p>
            <a:pPr>
              <a:lnSpc>
                <a:spcPts val="2300"/>
              </a:lnSpc>
              <a:tabLst>
                <a:tab pos="76200" algn="l"/>
                <a:tab pos="152400" algn="l"/>
                <a:tab pos="622300" algn="l"/>
                <a:tab pos="660400" algn="l"/>
                <a:tab pos="762000" algn="l"/>
                <a:tab pos="990600" algn="l"/>
                <a:tab pos="1016000" algn="l"/>
              </a:tabLst>
            </a:pPr>
            <a:r>
              <a:rPr lang="en-US" altLang="zh-CN" dirty="0"/>
              <a:t>	</a:t>
            </a:r>
            <a:r>
              <a:rPr lang="en-US" altLang="zh-CN" sz="1200" b="1" dirty="0">
                <a:solidFill>
                  <a:srgbClr val="000000"/>
                </a:solidFill>
                <a:latin typeface="å¾®è½¯éé»" pitchFamily="18" charset="0"/>
                <a:cs typeface="å¾®è½¯éé»" pitchFamily="18" charset="0"/>
              </a:rPr>
              <a:t>输入取款金额</a:t>
            </a:r>
          </a:p>
          <a:p>
            <a:pPr>
              <a:lnSpc>
                <a:spcPts val="1000"/>
              </a:lnSpc>
            </a:pPr>
            <a:endParaRPr lang="en-US" altLang="zh-CN" dirty="0"/>
          </a:p>
          <a:p>
            <a:pPr>
              <a:lnSpc>
                <a:spcPts val="2200"/>
              </a:lnSpc>
              <a:tabLst>
                <a:tab pos="76200" algn="l"/>
                <a:tab pos="152400" algn="l"/>
                <a:tab pos="622300" algn="l"/>
                <a:tab pos="660400" algn="l"/>
                <a:tab pos="762000" algn="l"/>
                <a:tab pos="990600" algn="l"/>
                <a:tab pos="1016000" algn="l"/>
              </a:tabLst>
            </a:pPr>
            <a:r>
              <a:rPr lang="en-US" altLang="zh-CN" dirty="0"/>
              <a:t>							</a:t>
            </a:r>
            <a:r>
              <a:rPr lang="en-US" altLang="zh-CN" sz="1200" b="1" dirty="0">
                <a:solidFill>
                  <a:srgbClr val="000000"/>
                </a:solidFill>
                <a:latin typeface="å¾®è½¯éé»" pitchFamily="18" charset="0"/>
                <a:cs typeface="å¾®è½¯éé»" pitchFamily="18" charset="0"/>
              </a:rPr>
              <a:t>［余额＜取款额］</a:t>
            </a:r>
          </a:p>
          <a:p>
            <a:pPr>
              <a:lnSpc>
                <a:spcPts val="2100"/>
              </a:lnSpc>
              <a:tabLst>
                <a:tab pos="76200" algn="l"/>
                <a:tab pos="152400" algn="l"/>
                <a:tab pos="622300" algn="l"/>
                <a:tab pos="660400" algn="l"/>
                <a:tab pos="762000" algn="l"/>
                <a:tab pos="990600" algn="l"/>
                <a:tab pos="1016000" algn="l"/>
              </a:tabLst>
            </a:pPr>
            <a:r>
              <a:rPr lang="en-US" altLang="zh-CN" dirty="0"/>
              <a:t>					</a:t>
            </a:r>
            <a:r>
              <a:rPr lang="en-US" altLang="zh-CN" sz="1200" b="1" dirty="0">
                <a:solidFill>
                  <a:srgbClr val="000000"/>
                </a:solidFill>
                <a:latin typeface="å¾®è½¯éé»" pitchFamily="18" charset="0"/>
                <a:cs typeface="å¾®è½¯éé»" pitchFamily="18" charset="0"/>
              </a:rPr>
              <a:t>［余额</a:t>
            </a:r>
            <a:r>
              <a:rPr lang="en-US" altLang="zh-CN" sz="1200" dirty="0">
                <a:solidFill>
                  <a:srgbClr val="000000"/>
                </a:solidFill>
                <a:latin typeface="SimSun" pitchFamily="18" charset="0"/>
                <a:cs typeface="SimSun" pitchFamily="18" charset="0"/>
              </a:rPr>
              <a:t>≥</a:t>
            </a:r>
            <a:r>
              <a:rPr lang="en-US" altLang="zh-CN" sz="1200" b="1" dirty="0">
                <a:solidFill>
                  <a:srgbClr val="000000"/>
                </a:solidFill>
                <a:latin typeface="å¾®è½¯éé»" pitchFamily="18" charset="0"/>
                <a:cs typeface="å¾®è½¯éé»" pitchFamily="18" charset="0"/>
              </a:rPr>
              <a:t>取款额］</a:t>
            </a:r>
          </a:p>
          <a:p>
            <a:pPr>
              <a:lnSpc>
                <a:spcPts val="2500"/>
              </a:lnSpc>
              <a:tabLst>
                <a:tab pos="76200" algn="l"/>
                <a:tab pos="152400" algn="l"/>
                <a:tab pos="622300" algn="l"/>
                <a:tab pos="660400" algn="l"/>
                <a:tab pos="762000" algn="l"/>
                <a:tab pos="990600" algn="l"/>
                <a:tab pos="1016000" algn="l"/>
              </a:tabLst>
            </a:pPr>
            <a:r>
              <a:rPr lang="en-US" altLang="zh-CN" dirty="0"/>
              <a:t>		</a:t>
            </a:r>
            <a:r>
              <a:rPr lang="en-US" altLang="zh-CN" sz="1200" b="1" dirty="0">
                <a:solidFill>
                  <a:srgbClr val="000000"/>
                </a:solidFill>
                <a:latin typeface="å¾®è½¯éé»" pitchFamily="18" charset="0"/>
                <a:cs typeface="å¾®è½¯éé»" pitchFamily="18" charset="0"/>
              </a:rPr>
              <a:t>打印取款单</a:t>
            </a:r>
          </a:p>
        </p:txBody>
      </p:sp>
      <p:sp>
        <p:nvSpPr>
          <p:cNvPr id="9" name="TextBox 1"/>
          <p:cNvSpPr txBox="1"/>
          <p:nvPr/>
        </p:nvSpPr>
        <p:spPr>
          <a:xfrm>
            <a:off x="4889500" y="1676400"/>
            <a:ext cx="609600" cy="2425700"/>
          </a:xfrm>
          <a:prstGeom prst="rect">
            <a:avLst/>
          </a:prstGeom>
          <a:noFill/>
        </p:spPr>
        <p:txBody>
          <a:bodyPr wrap="none" lIns="0" tIns="0" rIns="0" rtlCol="0">
            <a:spAutoFit/>
          </a:bodyPr>
          <a:lstStyle/>
          <a:p>
            <a:pPr>
              <a:lnSpc>
                <a:spcPts val="1500"/>
              </a:lnSpc>
              <a:tabLst>
                <a:tab pos="152400" algn="l"/>
              </a:tabLst>
            </a:pPr>
            <a:r>
              <a:rPr lang="en-US" altLang="zh-CN" dirty="0"/>
              <a:t>	</a:t>
            </a:r>
            <a:r>
              <a:rPr lang="en-US" altLang="zh-CN" sz="1200" b="1" dirty="0">
                <a:solidFill>
                  <a:srgbClr val="000000"/>
                </a:solidFill>
                <a:latin typeface="å¾®è½¯éé»" pitchFamily="18" charset="0"/>
                <a:cs typeface="å¾®è½¯éé»" pitchFamily="18" charset="0"/>
              </a:rPr>
              <a:t>显示</a:t>
            </a:r>
          </a:p>
          <a:p>
            <a:pPr>
              <a:lnSpc>
                <a:spcPts val="1200"/>
              </a:lnSpc>
              <a:tabLst>
                <a:tab pos="152400" algn="l"/>
              </a:tabLst>
            </a:pPr>
            <a:r>
              <a:rPr lang="en-US" altLang="zh-CN" sz="1200" b="1" dirty="0">
                <a:solidFill>
                  <a:srgbClr val="000000"/>
                </a:solidFill>
                <a:latin typeface="å¾®è½¯éé»" pitchFamily="18" charset="0"/>
                <a:cs typeface="å¾®è½¯éé»" pitchFamily="18" charset="0"/>
              </a:rPr>
              <a:t>错误信息</a:t>
            </a:r>
          </a:p>
          <a:p>
            <a:pPr>
              <a:lnSpc>
                <a:spcPts val="1000"/>
              </a:lnSpc>
            </a:pPr>
            <a:endParaRPr lang="en-US" altLang="zh-CN" dirty="0"/>
          </a:p>
          <a:p>
            <a:pPr>
              <a:lnSpc>
                <a:spcPts val="2200"/>
              </a:lnSpc>
              <a:tabLst>
                <a:tab pos="152400" algn="l"/>
              </a:tabLst>
            </a:pPr>
            <a:r>
              <a:rPr lang="en-US" altLang="zh-CN" dirty="0"/>
              <a:t>	</a:t>
            </a:r>
            <a:r>
              <a:rPr lang="en-US" altLang="zh-CN" sz="1200" b="1" dirty="0">
                <a:solidFill>
                  <a:srgbClr val="000000"/>
                </a:solidFill>
                <a:latin typeface="å¾®è½¯éé»" pitchFamily="18" charset="0"/>
                <a:cs typeface="å¾®è½¯éé»" pitchFamily="18" charset="0"/>
              </a:rPr>
              <a:t>显示</a:t>
            </a:r>
          </a:p>
          <a:p>
            <a:pPr>
              <a:lnSpc>
                <a:spcPts val="1200"/>
              </a:lnSpc>
              <a:tabLst>
                <a:tab pos="152400" algn="l"/>
              </a:tabLst>
            </a:pPr>
            <a:r>
              <a:rPr lang="en-US" altLang="zh-CN" sz="1200" b="1" dirty="0">
                <a:solidFill>
                  <a:srgbClr val="000000"/>
                </a:solidFill>
                <a:latin typeface="å¾®è½¯éé»" pitchFamily="18" charset="0"/>
                <a:cs typeface="å¾®è½¯éé»" pitchFamily="18" charset="0"/>
              </a:rPr>
              <a:t>冻结信息</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400"/>
              </a:lnSpc>
              <a:tabLst>
                <a:tab pos="152400" algn="l"/>
              </a:tabLst>
            </a:pPr>
            <a:r>
              <a:rPr lang="en-US" altLang="zh-CN" dirty="0"/>
              <a:t>	</a:t>
            </a:r>
            <a:r>
              <a:rPr lang="en-US" altLang="zh-CN" sz="1200" b="1" dirty="0">
                <a:solidFill>
                  <a:srgbClr val="000000"/>
                </a:solidFill>
                <a:latin typeface="å¾®è½¯éé»" pitchFamily="18" charset="0"/>
                <a:cs typeface="å¾®è½¯éé»" pitchFamily="18" charset="0"/>
              </a:rPr>
              <a:t>显示</a:t>
            </a:r>
          </a:p>
          <a:p>
            <a:pPr>
              <a:lnSpc>
                <a:spcPts val="1200"/>
              </a:lnSpc>
              <a:tabLst>
                <a:tab pos="152400" algn="l"/>
              </a:tabLst>
            </a:pPr>
            <a:r>
              <a:rPr lang="en-US" altLang="zh-CN" sz="1200" b="1" dirty="0">
                <a:solidFill>
                  <a:srgbClr val="000000"/>
                </a:solidFill>
                <a:latin typeface="å¾®è½¯éé»" pitchFamily="18" charset="0"/>
                <a:cs typeface="å¾®è½¯éé»" pitchFamily="18" charset="0"/>
              </a:rPr>
              <a:t>错误信息</a:t>
            </a:r>
          </a:p>
        </p:txBody>
      </p:sp>
      <p:sp>
        <p:nvSpPr>
          <p:cNvPr id="10" name="TextBox 1"/>
          <p:cNvSpPr txBox="1"/>
          <p:nvPr/>
        </p:nvSpPr>
        <p:spPr>
          <a:xfrm>
            <a:off x="2146300" y="4622800"/>
            <a:ext cx="2146300" cy="1663700"/>
          </a:xfrm>
          <a:prstGeom prst="rect">
            <a:avLst/>
          </a:prstGeom>
          <a:noFill/>
        </p:spPr>
        <p:txBody>
          <a:bodyPr wrap="none" lIns="0" tIns="0" rIns="0" rtlCol="0">
            <a:spAutoFit/>
          </a:bodyPr>
          <a:lstStyle/>
          <a:p>
            <a:pPr>
              <a:lnSpc>
                <a:spcPts val="1500"/>
              </a:lnSpc>
              <a:tabLst>
                <a:tab pos="152400" algn="l"/>
                <a:tab pos="406400" algn="l"/>
                <a:tab pos="723900" algn="l"/>
                <a:tab pos="1079500" algn="l"/>
              </a:tabLst>
            </a:pPr>
            <a:r>
              <a:rPr lang="en-US" altLang="zh-CN" dirty="0"/>
              <a:t>				</a:t>
            </a:r>
            <a:r>
              <a:rPr lang="en-US" altLang="zh-CN" sz="1200" b="1" dirty="0">
                <a:solidFill>
                  <a:srgbClr val="000000"/>
                </a:solidFill>
                <a:latin typeface="å¾®è½¯éé»" pitchFamily="18" charset="0"/>
                <a:cs typeface="å¾®è½¯éé»" pitchFamily="18" charset="0"/>
              </a:rPr>
              <a:t>［客户不确认］</a:t>
            </a:r>
          </a:p>
          <a:p>
            <a:pPr>
              <a:lnSpc>
                <a:spcPts val="2400"/>
              </a:lnSpc>
              <a:tabLst>
                <a:tab pos="152400" algn="l"/>
                <a:tab pos="406400" algn="l"/>
                <a:tab pos="723900" algn="l"/>
                <a:tab pos="1079500" algn="l"/>
              </a:tabLst>
            </a:pPr>
            <a:r>
              <a:rPr lang="en-US" altLang="zh-CN" dirty="0"/>
              <a:t>			</a:t>
            </a:r>
            <a:r>
              <a:rPr lang="en-US" altLang="zh-CN" sz="1200" b="1" dirty="0">
                <a:solidFill>
                  <a:srgbClr val="000000"/>
                </a:solidFill>
                <a:latin typeface="å¾®è½¯éé»" pitchFamily="18" charset="0"/>
                <a:cs typeface="å¾®è½¯éé»" pitchFamily="18" charset="0"/>
              </a:rPr>
              <a:t>［客户确认］</a:t>
            </a:r>
          </a:p>
          <a:p>
            <a:pPr>
              <a:lnSpc>
                <a:spcPts val="1000"/>
              </a:lnSpc>
            </a:pPr>
            <a:endParaRPr lang="en-US" altLang="zh-CN" dirty="0"/>
          </a:p>
          <a:p>
            <a:pPr>
              <a:lnSpc>
                <a:spcPts val="1900"/>
              </a:lnSpc>
              <a:tabLst>
                <a:tab pos="152400" algn="l"/>
                <a:tab pos="406400" algn="l"/>
                <a:tab pos="723900" algn="l"/>
                <a:tab pos="1079500" algn="l"/>
              </a:tabLst>
            </a:pPr>
            <a:r>
              <a:rPr lang="en-US" altLang="zh-CN" sz="1200" b="1" dirty="0">
                <a:solidFill>
                  <a:srgbClr val="000000"/>
                </a:solidFill>
                <a:latin typeface="å¾®è½¯éé»" pitchFamily="18" charset="0"/>
                <a:cs typeface="å¾®è½¯éé»" pitchFamily="18" charset="0"/>
              </a:rPr>
              <a:t>建立取款记录</a:t>
            </a:r>
          </a:p>
          <a:p>
            <a:pPr>
              <a:lnSpc>
                <a:spcPts val="1200"/>
              </a:lnSpc>
              <a:tabLst>
                <a:tab pos="152400" algn="l"/>
                <a:tab pos="406400" algn="l"/>
                <a:tab pos="723900" algn="l"/>
                <a:tab pos="1079500" algn="l"/>
              </a:tabLst>
            </a:pPr>
            <a:r>
              <a:rPr lang="en-US" altLang="zh-CN" sz="1200" b="1" dirty="0">
                <a:solidFill>
                  <a:srgbClr val="000000"/>
                </a:solidFill>
                <a:latin typeface="å¾®è½¯éé»" pitchFamily="18" charset="0"/>
                <a:cs typeface="å¾®è½¯éé»" pitchFamily="18" charset="0"/>
              </a:rPr>
              <a:t>更新账户信息</a:t>
            </a:r>
          </a:p>
          <a:p>
            <a:pPr>
              <a:lnSpc>
                <a:spcPts val="1200"/>
              </a:lnSpc>
              <a:tabLst>
                <a:tab pos="152400" algn="l"/>
                <a:tab pos="406400" algn="l"/>
                <a:tab pos="723900" algn="l"/>
                <a:tab pos="1079500" algn="l"/>
              </a:tabLst>
            </a:pPr>
            <a:r>
              <a:rPr lang="en-US" altLang="zh-CN" dirty="0"/>
              <a:t>	</a:t>
            </a:r>
            <a:r>
              <a:rPr lang="en-US" altLang="zh-CN" sz="1200" b="1" dirty="0">
                <a:solidFill>
                  <a:srgbClr val="000000"/>
                </a:solidFill>
                <a:latin typeface="å¾®è½¯éé»" pitchFamily="18" charset="0"/>
                <a:cs typeface="å¾®è½¯éé»" pitchFamily="18" charset="0"/>
              </a:rPr>
              <a:t>打印存折</a:t>
            </a:r>
          </a:p>
          <a:p>
            <a:pPr>
              <a:lnSpc>
                <a:spcPts val="2300"/>
              </a:lnSpc>
              <a:tabLst>
                <a:tab pos="152400" algn="l"/>
                <a:tab pos="406400" algn="l"/>
                <a:tab pos="723900" algn="l"/>
                <a:tab pos="1079500" algn="l"/>
              </a:tabLst>
            </a:pPr>
            <a:r>
              <a:rPr lang="en-US" altLang="zh-CN" dirty="0"/>
              <a:t>		</a:t>
            </a:r>
            <a:r>
              <a:rPr lang="en-US" altLang="zh-CN" sz="1200" b="1" dirty="0">
                <a:solidFill>
                  <a:srgbClr val="000000"/>
                </a:solidFill>
                <a:latin typeface="å¾®è½¯éé»" pitchFamily="18" charset="0"/>
                <a:cs typeface="å¾®è½¯éé»" pitchFamily="18" charset="0"/>
              </a:rPr>
              <a:t>●</a:t>
            </a:r>
          </a:p>
          <a:p>
            <a:pPr>
              <a:lnSpc>
                <a:spcPts val="1200"/>
              </a:lnSpc>
              <a:tabLst>
                <a:tab pos="152400" algn="l"/>
                <a:tab pos="406400" algn="l"/>
                <a:tab pos="723900" algn="l"/>
                <a:tab pos="1079500" algn="l"/>
              </a:tabLst>
            </a:pPr>
            <a:r>
              <a:rPr lang="en-US" altLang="zh-CN" dirty="0"/>
              <a:t>		</a:t>
            </a:r>
            <a:r>
              <a:rPr lang="en-US" altLang="zh-CN" sz="1200" b="1" dirty="0">
                <a:solidFill>
                  <a:srgbClr val="000000"/>
                </a:solidFill>
                <a:latin typeface="Times New Roman" pitchFamily="18" charset="0"/>
                <a:cs typeface="Times New Roman" pitchFamily="18" charset="0"/>
              </a:rPr>
              <a:t>·</a:t>
            </a:r>
          </a:p>
        </p:txBody>
      </p:sp>
      <p:sp>
        <p:nvSpPr>
          <p:cNvPr id="11" name="TextBox 1"/>
          <p:cNvSpPr txBox="1"/>
          <p:nvPr/>
        </p:nvSpPr>
        <p:spPr>
          <a:xfrm>
            <a:off x="2552700" y="6273800"/>
            <a:ext cx="38100" cy="127000"/>
          </a:xfrm>
          <a:prstGeom prst="rect">
            <a:avLst/>
          </a:prstGeom>
          <a:noFill/>
        </p:spPr>
        <p:txBody>
          <a:bodyPr wrap="none" lIns="0" tIns="0" rIns="0" rtlCol="0">
            <a:spAutoFit/>
          </a:bodyPr>
          <a:lstStyle/>
          <a:p>
            <a:pPr>
              <a:lnSpc>
                <a:spcPts val="1000"/>
              </a:lnSpc>
              <a:tabLst/>
            </a:pPr>
            <a:r>
              <a:rPr lang="en-US" altLang="zh-CN" sz="1200" b="1" dirty="0">
                <a:solidFill>
                  <a:srgbClr val="000000"/>
                </a:solidFill>
                <a:latin typeface="Times New Roman" pitchFamily="18" charset="0"/>
                <a:cs typeface="Times New Roman" pitchFamily="18"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3"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43/75</a:t>
            </a:r>
          </a:p>
        </p:txBody>
      </p:sp>
      <p:sp>
        <p:nvSpPr>
          <p:cNvPr id="4" name="TextBox 1"/>
          <p:cNvSpPr txBox="1"/>
          <p:nvPr/>
        </p:nvSpPr>
        <p:spPr>
          <a:xfrm>
            <a:off x="3251200" y="203200"/>
            <a:ext cx="26162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UML</a:t>
            </a:r>
            <a:r>
              <a:rPr lang="en-US" altLang="zh-CN" sz="4002" b="1" dirty="0">
                <a:solidFill>
                  <a:srgbClr val="3D00EA"/>
                </a:solidFill>
                <a:latin typeface="å¾®è½¯éé»" pitchFamily="18" charset="0"/>
                <a:cs typeface="å¾®è½¯éé»" pitchFamily="18" charset="0"/>
              </a:rPr>
              <a:t>顺序图</a:t>
            </a:r>
          </a:p>
        </p:txBody>
      </p:sp>
      <p:sp>
        <p:nvSpPr>
          <p:cNvPr id="5" name="TextBox 1"/>
          <p:cNvSpPr txBox="1"/>
          <p:nvPr/>
        </p:nvSpPr>
        <p:spPr>
          <a:xfrm>
            <a:off x="2768600" y="2844800"/>
            <a:ext cx="1003300" cy="203200"/>
          </a:xfrm>
          <a:prstGeom prst="rect">
            <a:avLst/>
          </a:prstGeom>
          <a:noFill/>
        </p:spPr>
        <p:txBody>
          <a:bodyPr wrap="none" lIns="0" tIns="0" rIns="0" rtlCol="0">
            <a:spAutoFit/>
          </a:bodyPr>
          <a:lstStyle/>
          <a:p>
            <a:pPr>
              <a:lnSpc>
                <a:spcPts val="1600"/>
              </a:lnSpc>
              <a:tabLst/>
            </a:pPr>
            <a:r>
              <a:rPr lang="en-US" altLang="zh-CN" sz="1800" b="1" dirty="0">
                <a:solidFill>
                  <a:srgbClr val="000000"/>
                </a:solidFill>
                <a:latin typeface="Times New Roman" pitchFamily="18" charset="0"/>
                <a:cs typeface="Times New Roman" pitchFamily="18" charset="0"/>
              </a:rPr>
              <a:t>print</a:t>
            </a:r>
            <a:r>
              <a:rPr lang="en-US" altLang="zh-CN" sz="1800" dirty="0">
                <a:latin typeface="Times New Roman" pitchFamily="18" charset="0"/>
                <a:cs typeface="Times New Roman" pitchFamily="18" charset="0"/>
              </a:rPr>
              <a:t> </a:t>
            </a:r>
            <a:r>
              <a:rPr lang="en-US" altLang="zh-CN" sz="1800" b="1" dirty="0">
                <a:solidFill>
                  <a:srgbClr val="000000"/>
                </a:solidFill>
                <a:latin typeface="Times New Roman" pitchFamily="18" charset="0"/>
                <a:cs typeface="Times New Roman" pitchFamily="18" charset="0"/>
              </a:rPr>
              <a:t>(file)</a:t>
            </a:r>
          </a:p>
        </p:txBody>
      </p:sp>
      <p:sp>
        <p:nvSpPr>
          <p:cNvPr id="6" name="TextBox 1"/>
          <p:cNvSpPr txBox="1"/>
          <p:nvPr/>
        </p:nvSpPr>
        <p:spPr>
          <a:xfrm>
            <a:off x="4622800" y="2768600"/>
            <a:ext cx="1206500" cy="876300"/>
          </a:xfrm>
          <a:prstGeom prst="rect">
            <a:avLst/>
          </a:prstGeom>
          <a:noFill/>
        </p:spPr>
        <p:txBody>
          <a:bodyPr wrap="none" lIns="0" tIns="0" rIns="0" rtlCol="0">
            <a:spAutoFit/>
          </a:bodyPr>
          <a:lstStyle/>
          <a:p>
            <a:pPr>
              <a:lnSpc>
                <a:spcPts val="1400"/>
              </a:lnSpc>
              <a:tabLst>
                <a:tab pos="101600" algn="l"/>
                <a:tab pos="177800" algn="l"/>
              </a:tabLst>
            </a:pPr>
            <a:r>
              <a:rPr lang="en-US" altLang="zh-CN" sz="1602" b="1" dirty="0">
                <a:solidFill>
                  <a:srgbClr val="000000"/>
                </a:solidFill>
                <a:latin typeface="Times New Roman" pitchFamily="18" charset="0"/>
                <a:cs typeface="Times New Roman" pitchFamily="18" charset="0"/>
              </a:rPr>
              <a:t>[</a:t>
            </a:r>
            <a:r>
              <a:rPr lang="en-US" altLang="zh-CN" sz="1602" dirty="0">
                <a:latin typeface="Times New Roman" pitchFamily="18" charset="0"/>
                <a:cs typeface="Times New Roman" pitchFamily="18" charset="0"/>
              </a:rPr>
              <a:t> </a:t>
            </a:r>
            <a:r>
              <a:rPr lang="en-US" altLang="zh-CN" sz="1602" b="1" dirty="0">
                <a:solidFill>
                  <a:srgbClr val="000000"/>
                </a:solidFill>
                <a:latin typeface="Times New Roman" pitchFamily="18" charset="0"/>
                <a:cs typeface="Times New Roman" pitchFamily="18" charset="0"/>
              </a:rPr>
              <a:t>printer</a:t>
            </a:r>
            <a:r>
              <a:rPr lang="en-US" altLang="zh-CN" sz="1602" dirty="0">
                <a:latin typeface="Times New Roman" pitchFamily="18" charset="0"/>
                <a:cs typeface="Times New Roman" pitchFamily="18" charset="0"/>
              </a:rPr>
              <a:t> </a:t>
            </a:r>
            <a:r>
              <a:rPr lang="en-US" altLang="zh-CN" sz="1602" b="1" dirty="0">
                <a:solidFill>
                  <a:srgbClr val="000000"/>
                </a:solidFill>
                <a:latin typeface="Times New Roman" pitchFamily="18" charset="0"/>
                <a:cs typeface="Times New Roman" pitchFamily="18" charset="0"/>
              </a:rPr>
              <a:t>free]</a:t>
            </a:r>
          </a:p>
          <a:p>
            <a:pPr>
              <a:lnSpc>
                <a:spcPts val="1500"/>
              </a:lnSpc>
              <a:tabLst>
                <a:tab pos="101600" algn="l"/>
                <a:tab pos="177800" algn="l"/>
              </a:tabLst>
            </a:pPr>
            <a:r>
              <a:rPr lang="en-US" altLang="zh-CN" dirty="0"/>
              <a:t>		</a:t>
            </a:r>
            <a:r>
              <a:rPr lang="en-US" altLang="zh-CN" sz="1602" b="1" dirty="0">
                <a:solidFill>
                  <a:srgbClr val="000000"/>
                </a:solidFill>
                <a:latin typeface="Times New Roman" pitchFamily="18" charset="0"/>
                <a:cs typeface="Times New Roman" pitchFamily="18" charset="0"/>
              </a:rPr>
              <a:t>print(file)</a:t>
            </a:r>
          </a:p>
          <a:p>
            <a:pPr>
              <a:lnSpc>
                <a:spcPts val="2400"/>
              </a:lnSpc>
              <a:tabLst>
                <a:tab pos="101600" algn="l"/>
                <a:tab pos="177800" algn="l"/>
              </a:tabLst>
            </a:pPr>
            <a:r>
              <a:rPr lang="en-US" altLang="zh-CN" sz="1602" b="1" dirty="0">
                <a:solidFill>
                  <a:srgbClr val="000000"/>
                </a:solidFill>
                <a:latin typeface="Times New Roman" pitchFamily="18" charset="0"/>
                <a:cs typeface="Times New Roman" pitchFamily="18" charset="0"/>
              </a:rPr>
              <a:t>[printer</a:t>
            </a:r>
            <a:r>
              <a:rPr lang="en-US" altLang="zh-CN" sz="1602" dirty="0">
                <a:latin typeface="Times New Roman" pitchFamily="18" charset="0"/>
                <a:cs typeface="Times New Roman" pitchFamily="18" charset="0"/>
              </a:rPr>
              <a:t> </a:t>
            </a:r>
            <a:r>
              <a:rPr lang="en-US" altLang="zh-CN" sz="1602" b="1" dirty="0">
                <a:solidFill>
                  <a:srgbClr val="000000"/>
                </a:solidFill>
                <a:latin typeface="Times New Roman" pitchFamily="18" charset="0"/>
                <a:cs typeface="Times New Roman" pitchFamily="18" charset="0"/>
              </a:rPr>
              <a:t>busy]</a:t>
            </a:r>
          </a:p>
          <a:p>
            <a:pPr>
              <a:lnSpc>
                <a:spcPts val="1500"/>
              </a:lnSpc>
              <a:tabLst>
                <a:tab pos="101600" algn="l"/>
                <a:tab pos="177800" algn="l"/>
              </a:tabLst>
            </a:pPr>
            <a:r>
              <a:rPr lang="en-US" altLang="zh-CN" dirty="0"/>
              <a:t>	</a:t>
            </a:r>
            <a:r>
              <a:rPr lang="en-US" altLang="zh-CN" sz="1602" b="1" dirty="0">
                <a:solidFill>
                  <a:srgbClr val="000000"/>
                </a:solidFill>
                <a:latin typeface="Times New Roman" pitchFamily="18" charset="0"/>
                <a:cs typeface="Times New Roman" pitchFamily="18" charset="0"/>
              </a:rPr>
              <a:t>Store</a:t>
            </a:r>
            <a:r>
              <a:rPr lang="en-US" altLang="zh-CN" sz="1602" dirty="0">
                <a:latin typeface="Times New Roman" pitchFamily="18" charset="0"/>
                <a:cs typeface="Times New Roman" pitchFamily="18" charset="0"/>
              </a:rPr>
              <a:t> </a:t>
            </a:r>
            <a:r>
              <a:rPr lang="en-US" altLang="zh-CN" sz="1602" b="1" dirty="0">
                <a:solidFill>
                  <a:srgbClr val="000000"/>
                </a:solidFill>
                <a:latin typeface="Times New Roman" pitchFamily="18" charset="0"/>
                <a:cs typeface="Times New Roman" pitchFamily="18" charset="0"/>
              </a:rPr>
              <a:t>(</a:t>
            </a:r>
            <a:r>
              <a:rPr lang="en-US" altLang="zh-CN" sz="1602" dirty="0">
                <a:latin typeface="Times New Roman" pitchFamily="18" charset="0"/>
                <a:cs typeface="Times New Roman" pitchFamily="18" charset="0"/>
              </a:rPr>
              <a:t> </a:t>
            </a:r>
            <a:r>
              <a:rPr lang="en-US" altLang="zh-CN" sz="1602" b="1" dirty="0">
                <a:solidFill>
                  <a:srgbClr val="000000"/>
                </a:solidFill>
                <a:latin typeface="Times New Roman" pitchFamily="18" charset="0"/>
                <a:cs typeface="Times New Roman" pitchFamily="18" charset="0"/>
              </a:rPr>
              <a:t>file</a:t>
            </a:r>
            <a:r>
              <a:rPr lang="en-US" altLang="zh-CN" sz="1602" dirty="0">
                <a:latin typeface="Times New Roman" pitchFamily="18" charset="0"/>
                <a:cs typeface="Times New Roman" pitchFamily="18" charset="0"/>
              </a:rPr>
              <a:t> </a:t>
            </a:r>
            <a:r>
              <a:rPr lang="en-US" altLang="zh-CN" sz="1602" b="1" dirty="0">
                <a:solidFill>
                  <a:srgbClr val="000000"/>
                </a:solidFill>
                <a:latin typeface="Times New Roman" pitchFamily="18" charset="0"/>
                <a:cs typeface="Times New Roman" pitchFamily="18" charset="0"/>
              </a:rPr>
              <a:t>)</a:t>
            </a:r>
          </a:p>
        </p:txBody>
      </p:sp>
      <p:sp>
        <p:nvSpPr>
          <p:cNvPr id="7" name="TextBox 1"/>
          <p:cNvSpPr txBox="1"/>
          <p:nvPr/>
        </p:nvSpPr>
        <p:spPr>
          <a:xfrm>
            <a:off x="304800" y="2006600"/>
            <a:ext cx="1016000" cy="203200"/>
          </a:xfrm>
          <a:prstGeom prst="rect">
            <a:avLst/>
          </a:prstGeom>
          <a:noFill/>
        </p:spPr>
        <p:txBody>
          <a:bodyPr wrap="none" lIns="0" tIns="0" rIns="0" rtlCol="0">
            <a:spAutoFit/>
          </a:bodyPr>
          <a:lstStyle/>
          <a:p>
            <a:pPr>
              <a:lnSpc>
                <a:spcPts val="1600"/>
              </a:lnSpc>
              <a:tabLst/>
            </a:pPr>
            <a:r>
              <a:rPr lang="en-US" altLang="zh-CN" sz="1800" b="1" dirty="0">
                <a:solidFill>
                  <a:srgbClr val="000000"/>
                </a:solidFill>
                <a:latin typeface="Times New Roman" pitchFamily="18" charset="0"/>
                <a:cs typeface="Times New Roman" pitchFamily="18" charset="0"/>
              </a:rPr>
              <a:t>Print</a:t>
            </a:r>
            <a:r>
              <a:rPr lang="en-US" altLang="zh-CN" sz="1800" dirty="0">
                <a:latin typeface="Times New Roman" pitchFamily="18" charset="0"/>
                <a:cs typeface="Times New Roman" pitchFamily="18" charset="0"/>
              </a:rPr>
              <a:t> </a:t>
            </a:r>
            <a:r>
              <a:rPr lang="en-US" altLang="zh-CN" sz="1800" b="1" dirty="0">
                <a:solidFill>
                  <a:srgbClr val="000000"/>
                </a:solidFill>
                <a:latin typeface="Times New Roman" pitchFamily="18" charset="0"/>
                <a:cs typeface="Times New Roman" pitchFamily="18" charset="0"/>
              </a:rPr>
              <a:t>(file)</a:t>
            </a:r>
          </a:p>
        </p:txBody>
      </p:sp>
      <p:sp>
        <p:nvSpPr>
          <p:cNvPr id="8" name="TextBox 1"/>
          <p:cNvSpPr txBox="1"/>
          <p:nvPr/>
        </p:nvSpPr>
        <p:spPr>
          <a:xfrm>
            <a:off x="1854200" y="2298700"/>
            <a:ext cx="952500" cy="177800"/>
          </a:xfrm>
          <a:prstGeom prst="rect">
            <a:avLst/>
          </a:prstGeom>
          <a:noFill/>
        </p:spPr>
        <p:txBody>
          <a:bodyPr wrap="none" lIns="0" tIns="0" rIns="0" rtlCol="0">
            <a:spAutoFit/>
          </a:bodyPr>
          <a:lstStyle/>
          <a:p>
            <a:pPr>
              <a:lnSpc>
                <a:spcPts val="1400"/>
              </a:lnSpc>
              <a:tabLst/>
            </a:pPr>
            <a:r>
              <a:rPr lang="en-US" altLang="zh-CN" sz="1602" b="1" u="sng" dirty="0">
                <a:solidFill>
                  <a:srgbClr val="000000"/>
                </a:solidFill>
                <a:latin typeface="Times New Roman" pitchFamily="18" charset="0"/>
                <a:cs typeface="Times New Roman" pitchFamily="18" charset="0"/>
              </a:rPr>
              <a:t>:Computer</a:t>
            </a:r>
          </a:p>
        </p:txBody>
      </p:sp>
      <p:sp>
        <p:nvSpPr>
          <p:cNvPr id="9" name="TextBox 1"/>
          <p:cNvSpPr txBox="1"/>
          <p:nvPr/>
        </p:nvSpPr>
        <p:spPr>
          <a:xfrm>
            <a:off x="3568700" y="2298700"/>
            <a:ext cx="1320800" cy="177800"/>
          </a:xfrm>
          <a:prstGeom prst="rect">
            <a:avLst/>
          </a:prstGeom>
          <a:noFill/>
        </p:spPr>
        <p:txBody>
          <a:bodyPr wrap="none" lIns="0" tIns="0" rIns="0" rtlCol="0">
            <a:spAutoFit/>
          </a:bodyPr>
          <a:lstStyle/>
          <a:p>
            <a:pPr>
              <a:lnSpc>
                <a:spcPts val="1400"/>
              </a:lnSpc>
              <a:tabLst/>
            </a:pPr>
            <a:r>
              <a:rPr lang="en-US" altLang="zh-CN" sz="1602" b="1" u="sng" dirty="0">
                <a:solidFill>
                  <a:srgbClr val="000000"/>
                </a:solidFill>
                <a:latin typeface="Times New Roman" pitchFamily="18" charset="0"/>
                <a:cs typeface="Times New Roman" pitchFamily="18" charset="0"/>
              </a:rPr>
              <a:t>:Printer Server</a:t>
            </a:r>
          </a:p>
        </p:txBody>
      </p:sp>
      <p:sp>
        <p:nvSpPr>
          <p:cNvPr id="10" name="TextBox 1"/>
          <p:cNvSpPr txBox="1"/>
          <p:nvPr/>
        </p:nvSpPr>
        <p:spPr>
          <a:xfrm>
            <a:off x="5778500" y="2298700"/>
            <a:ext cx="698500" cy="177800"/>
          </a:xfrm>
          <a:prstGeom prst="rect">
            <a:avLst/>
          </a:prstGeom>
          <a:noFill/>
        </p:spPr>
        <p:txBody>
          <a:bodyPr wrap="none" lIns="0" tIns="0" rIns="0" rtlCol="0">
            <a:spAutoFit/>
          </a:bodyPr>
          <a:lstStyle/>
          <a:p>
            <a:pPr>
              <a:lnSpc>
                <a:spcPts val="1400"/>
              </a:lnSpc>
              <a:tabLst/>
            </a:pPr>
            <a:r>
              <a:rPr lang="en-US" altLang="zh-CN" sz="1602" b="1" u="sng" dirty="0">
                <a:solidFill>
                  <a:srgbClr val="000000"/>
                </a:solidFill>
                <a:latin typeface="Times New Roman" pitchFamily="18" charset="0"/>
                <a:cs typeface="Times New Roman" pitchFamily="18" charset="0"/>
              </a:rPr>
              <a:t>:Printer</a:t>
            </a:r>
          </a:p>
        </p:txBody>
      </p:sp>
      <p:sp>
        <p:nvSpPr>
          <p:cNvPr id="11" name="TextBox 1"/>
          <p:cNvSpPr txBox="1"/>
          <p:nvPr/>
        </p:nvSpPr>
        <p:spPr>
          <a:xfrm>
            <a:off x="7620000" y="2298700"/>
            <a:ext cx="622300" cy="177800"/>
          </a:xfrm>
          <a:prstGeom prst="rect">
            <a:avLst/>
          </a:prstGeom>
          <a:noFill/>
        </p:spPr>
        <p:txBody>
          <a:bodyPr wrap="none" lIns="0" tIns="0" rIns="0" rtlCol="0">
            <a:spAutoFit/>
          </a:bodyPr>
          <a:lstStyle/>
          <a:p>
            <a:pPr>
              <a:lnSpc>
                <a:spcPts val="1400"/>
              </a:lnSpc>
              <a:tabLst/>
            </a:pPr>
            <a:r>
              <a:rPr lang="en-US" altLang="zh-CN" sz="1602" b="1" u="sng" dirty="0">
                <a:solidFill>
                  <a:srgbClr val="000000"/>
                </a:solidFill>
                <a:latin typeface="Times New Roman" pitchFamily="18" charset="0"/>
                <a:cs typeface="Times New Roman" pitchFamily="18" charset="0"/>
              </a:rPr>
              <a:t>:Queue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3"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44/75</a:t>
            </a:r>
          </a:p>
        </p:txBody>
      </p:sp>
      <p:sp>
        <p:nvSpPr>
          <p:cNvPr id="4" name="TextBox 1"/>
          <p:cNvSpPr txBox="1"/>
          <p:nvPr/>
        </p:nvSpPr>
        <p:spPr>
          <a:xfrm>
            <a:off x="3251200" y="215900"/>
            <a:ext cx="2616200" cy="1257300"/>
          </a:xfrm>
          <a:prstGeom prst="rect">
            <a:avLst/>
          </a:prstGeom>
          <a:noFill/>
        </p:spPr>
        <p:txBody>
          <a:bodyPr wrap="none" lIns="0" tIns="0" rIns="0" rtlCol="0">
            <a:spAutoFit/>
          </a:bodyPr>
          <a:lstStyle/>
          <a:p>
            <a:pPr>
              <a:lnSpc>
                <a:spcPts val="5500"/>
              </a:lnSpc>
              <a:tabLst>
                <a:tab pos="304800" algn="l"/>
              </a:tabLst>
            </a:pPr>
            <a:r>
              <a:rPr lang="en-US" altLang="zh-CN" sz="4002" b="1" dirty="0">
                <a:solidFill>
                  <a:srgbClr val="3D00EA"/>
                </a:solidFill>
                <a:latin typeface="Comic Sans MS" pitchFamily="18" charset="0"/>
                <a:cs typeface="Comic Sans MS" pitchFamily="18" charset="0"/>
              </a:rPr>
              <a:t>UML</a:t>
            </a:r>
            <a:r>
              <a:rPr lang="en-US" altLang="zh-CN" sz="4002" b="1" dirty="0">
                <a:solidFill>
                  <a:srgbClr val="3D00EA"/>
                </a:solidFill>
                <a:latin typeface="å¾®è½¯éé»" pitchFamily="18" charset="0"/>
                <a:cs typeface="å¾®è½¯éé»" pitchFamily="18" charset="0"/>
              </a:rPr>
              <a:t>构件图</a:t>
            </a:r>
          </a:p>
          <a:p>
            <a:pPr>
              <a:lnSpc>
                <a:spcPts val="1000"/>
              </a:lnSpc>
            </a:pPr>
            <a:endParaRPr lang="en-US" altLang="zh-CN" dirty="0"/>
          </a:p>
          <a:p>
            <a:pPr>
              <a:lnSpc>
                <a:spcPts val="1000"/>
              </a:lnSpc>
            </a:pPr>
            <a:endParaRPr lang="en-US" altLang="zh-CN" dirty="0"/>
          </a:p>
          <a:p>
            <a:pPr>
              <a:lnSpc>
                <a:spcPts val="2400"/>
              </a:lnSpc>
              <a:tabLst>
                <a:tab pos="304800" algn="l"/>
              </a:tabLst>
            </a:pPr>
            <a:r>
              <a:rPr lang="en-US" altLang="zh-CN" dirty="0"/>
              <a:t>	</a:t>
            </a:r>
            <a:r>
              <a:rPr lang="en-US" altLang="zh-CN" sz="1398" b="1" dirty="0">
                <a:solidFill>
                  <a:srgbClr val="000000"/>
                </a:solidFill>
                <a:latin typeface="å¾®è½¯éé»" pitchFamily="18" charset="0"/>
                <a:cs typeface="å¾®è½¯éé»" pitchFamily="18" charset="0"/>
              </a:rPr>
              <a:t>信用卡代理</a:t>
            </a:r>
          </a:p>
        </p:txBody>
      </p:sp>
      <p:sp>
        <p:nvSpPr>
          <p:cNvPr id="5" name="TextBox 1"/>
          <p:cNvSpPr txBox="1"/>
          <p:nvPr/>
        </p:nvSpPr>
        <p:spPr>
          <a:xfrm>
            <a:off x="2806700" y="17653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顾客访问</a:t>
            </a:r>
          </a:p>
        </p:txBody>
      </p:sp>
      <p:sp>
        <p:nvSpPr>
          <p:cNvPr id="6" name="TextBox 1"/>
          <p:cNvSpPr txBox="1"/>
          <p:nvPr/>
        </p:nvSpPr>
        <p:spPr>
          <a:xfrm>
            <a:off x="3848100" y="1917700"/>
            <a:ext cx="8763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营业员访问</a:t>
            </a:r>
          </a:p>
        </p:txBody>
      </p:sp>
      <p:sp>
        <p:nvSpPr>
          <p:cNvPr id="7" name="TextBox 1"/>
          <p:cNvSpPr txBox="1"/>
          <p:nvPr/>
        </p:nvSpPr>
        <p:spPr>
          <a:xfrm>
            <a:off x="5156200" y="17907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管理</a:t>
            </a:r>
          </a:p>
        </p:txBody>
      </p:sp>
      <p:sp>
        <p:nvSpPr>
          <p:cNvPr id="8" name="TextBox 1"/>
          <p:cNvSpPr txBox="1"/>
          <p:nvPr/>
        </p:nvSpPr>
        <p:spPr>
          <a:xfrm>
            <a:off x="698500" y="2146300"/>
            <a:ext cx="10541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：信用卡收费</a:t>
            </a:r>
          </a:p>
        </p:txBody>
      </p:sp>
      <p:sp>
        <p:nvSpPr>
          <p:cNvPr id="9" name="TextBox 1"/>
          <p:cNvSpPr txBox="1"/>
          <p:nvPr/>
        </p:nvSpPr>
        <p:spPr>
          <a:xfrm>
            <a:off x="2209800" y="25400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收费</a:t>
            </a:r>
          </a:p>
        </p:txBody>
      </p:sp>
      <p:sp>
        <p:nvSpPr>
          <p:cNvPr id="10" name="TextBox 1"/>
          <p:cNvSpPr txBox="1"/>
          <p:nvPr/>
        </p:nvSpPr>
        <p:spPr>
          <a:xfrm>
            <a:off x="1104900" y="1079500"/>
            <a:ext cx="1333500" cy="508000"/>
          </a:xfrm>
          <a:prstGeom prst="rect">
            <a:avLst/>
          </a:prstGeom>
          <a:noFill/>
        </p:spPr>
        <p:txBody>
          <a:bodyPr wrap="none" lIns="0" tIns="0" rIns="0" rtlCol="0">
            <a:spAutoFit/>
          </a:bodyPr>
          <a:lstStyle/>
          <a:p>
            <a:pPr>
              <a:lnSpc>
                <a:spcPts val="1800"/>
              </a:lnSpc>
              <a:tabLst>
                <a:tab pos="622300" algn="l"/>
              </a:tabLst>
            </a:pPr>
            <a:r>
              <a:rPr lang="en-US" altLang="zh-CN" dirty="0"/>
              <a:t>	</a:t>
            </a:r>
            <a:r>
              <a:rPr lang="en-US" altLang="zh-CN" sz="1398" b="1" dirty="0">
                <a:solidFill>
                  <a:srgbClr val="000000"/>
                </a:solidFill>
                <a:latin typeface="å¾®è½¯éé»" pitchFamily="18" charset="0"/>
                <a:cs typeface="å¾®è½¯éé»" pitchFamily="18" charset="0"/>
              </a:rPr>
              <a:t>应用收费</a:t>
            </a:r>
          </a:p>
          <a:p>
            <a:pPr>
              <a:lnSpc>
                <a:spcPts val="2200"/>
              </a:lnSpc>
              <a:tabLst>
                <a:tab pos="622300" algn="l"/>
              </a:tabLst>
            </a:pPr>
            <a:r>
              <a:rPr lang="en-US" altLang="zh-CN" sz="1398" b="1" dirty="0">
                <a:solidFill>
                  <a:srgbClr val="000000"/>
                </a:solidFill>
                <a:latin typeface="å¾®è½¯éé»" pitchFamily="18" charset="0"/>
                <a:cs typeface="å¾®è½¯éé»" pitchFamily="18" charset="0"/>
              </a:rPr>
              <a:t>应用收费</a:t>
            </a:r>
          </a:p>
        </p:txBody>
      </p:sp>
      <p:sp>
        <p:nvSpPr>
          <p:cNvPr id="11" name="TextBox 1"/>
          <p:cNvSpPr txBox="1"/>
          <p:nvPr/>
        </p:nvSpPr>
        <p:spPr>
          <a:xfrm>
            <a:off x="7264400" y="46228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团体销售</a:t>
            </a:r>
          </a:p>
        </p:txBody>
      </p:sp>
      <p:sp>
        <p:nvSpPr>
          <p:cNvPr id="12" name="TextBox 1"/>
          <p:cNvSpPr txBox="1"/>
          <p:nvPr/>
        </p:nvSpPr>
        <p:spPr>
          <a:xfrm>
            <a:off x="4470400" y="47752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预订销售</a:t>
            </a:r>
          </a:p>
        </p:txBody>
      </p:sp>
      <p:sp>
        <p:nvSpPr>
          <p:cNvPr id="13" name="TextBox 1"/>
          <p:cNvSpPr txBox="1"/>
          <p:nvPr/>
        </p:nvSpPr>
        <p:spPr>
          <a:xfrm>
            <a:off x="5422900" y="5283200"/>
            <a:ext cx="1193800" cy="889000"/>
          </a:xfrm>
          <a:prstGeom prst="rect">
            <a:avLst/>
          </a:prstGeom>
          <a:noFill/>
        </p:spPr>
        <p:txBody>
          <a:bodyPr wrap="none" lIns="0" tIns="0" rIns="0" rtlCol="0">
            <a:spAutoFit/>
          </a:bodyPr>
          <a:lstStyle/>
          <a:p>
            <a:pPr>
              <a:lnSpc>
                <a:spcPts val="1800"/>
              </a:lnSpc>
              <a:tabLst>
                <a:tab pos="317500" algn="l"/>
              </a:tabLst>
            </a:pPr>
            <a:r>
              <a:rPr lang="en-US" altLang="zh-CN" sz="1398" b="1" dirty="0">
                <a:solidFill>
                  <a:srgbClr val="000000"/>
                </a:solidFill>
                <a:latin typeface="å¾®è½¯éé»" pitchFamily="18" charset="0"/>
                <a:cs typeface="å¾®è½¯éé»" pitchFamily="18" charset="0"/>
              </a:rPr>
              <a:t>：营业员界面</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tab pos="317500" algn="l"/>
              </a:tabLst>
            </a:pPr>
            <a:r>
              <a:rPr lang="en-US" altLang="zh-CN" dirty="0"/>
              <a:t>	</a:t>
            </a:r>
            <a:r>
              <a:rPr lang="en-US" altLang="zh-CN" sz="1398" b="1" dirty="0">
                <a:solidFill>
                  <a:srgbClr val="000000"/>
                </a:solidFill>
                <a:latin typeface="å¾®è½¯éé»" pitchFamily="18" charset="0"/>
                <a:cs typeface="å¾®è½¯éé»" pitchFamily="18" charset="0"/>
              </a:rPr>
              <a:t>营业员访问</a:t>
            </a:r>
          </a:p>
        </p:txBody>
      </p:sp>
      <p:sp>
        <p:nvSpPr>
          <p:cNvPr id="14" name="TextBox 1"/>
          <p:cNvSpPr txBox="1"/>
          <p:nvPr/>
        </p:nvSpPr>
        <p:spPr>
          <a:xfrm>
            <a:off x="5892800" y="4864100"/>
            <a:ext cx="825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个体</a:t>
            </a:r>
            <a:r>
              <a:rPr lang="en-US" altLang="zh-CN" sz="1398" dirty="0">
                <a:latin typeface="Times New Roman" pitchFamily="18" charset="0"/>
                <a:cs typeface="Times New Roman" pitchFamily="18" charset="0"/>
              </a:rPr>
              <a:t>   </a:t>
            </a:r>
            <a:r>
              <a:rPr lang="en-US" altLang="zh-CN" sz="1398" b="1" dirty="0">
                <a:solidFill>
                  <a:srgbClr val="000000"/>
                </a:solidFill>
                <a:latin typeface="å¾®è½¯éé»" pitchFamily="18" charset="0"/>
                <a:cs typeface="å¾®è½¯éé»" pitchFamily="18" charset="0"/>
              </a:rPr>
              <a:t>销售</a:t>
            </a:r>
          </a:p>
        </p:txBody>
      </p:sp>
      <p:sp>
        <p:nvSpPr>
          <p:cNvPr id="15" name="TextBox 1"/>
          <p:cNvSpPr txBox="1"/>
          <p:nvPr/>
        </p:nvSpPr>
        <p:spPr>
          <a:xfrm>
            <a:off x="5905500" y="21463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：票</a:t>
            </a:r>
          </a:p>
        </p:txBody>
      </p:sp>
      <p:sp>
        <p:nvSpPr>
          <p:cNvPr id="16" name="TextBox 1"/>
          <p:cNvSpPr txBox="1"/>
          <p:nvPr/>
        </p:nvSpPr>
        <p:spPr>
          <a:xfrm>
            <a:off x="5943600" y="3594100"/>
            <a:ext cx="10541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：管理员界面</a:t>
            </a:r>
          </a:p>
        </p:txBody>
      </p:sp>
      <p:sp>
        <p:nvSpPr>
          <p:cNvPr id="17" name="TextBox 1"/>
          <p:cNvSpPr txBox="1"/>
          <p:nvPr/>
        </p:nvSpPr>
        <p:spPr>
          <a:xfrm>
            <a:off x="5486400" y="25019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购买</a:t>
            </a:r>
          </a:p>
        </p:txBody>
      </p:sp>
      <p:sp>
        <p:nvSpPr>
          <p:cNvPr id="18" name="TextBox 1"/>
          <p:cNvSpPr txBox="1"/>
          <p:nvPr/>
        </p:nvSpPr>
        <p:spPr>
          <a:xfrm>
            <a:off x="7416800" y="24892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状况</a:t>
            </a:r>
          </a:p>
        </p:txBody>
      </p:sp>
      <p:sp>
        <p:nvSpPr>
          <p:cNvPr id="19" name="TextBox 1"/>
          <p:cNvSpPr txBox="1"/>
          <p:nvPr/>
        </p:nvSpPr>
        <p:spPr>
          <a:xfrm>
            <a:off x="5524500" y="30607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状况</a:t>
            </a:r>
          </a:p>
        </p:txBody>
      </p:sp>
      <p:sp>
        <p:nvSpPr>
          <p:cNvPr id="20" name="TextBox 1"/>
          <p:cNvSpPr txBox="1"/>
          <p:nvPr/>
        </p:nvSpPr>
        <p:spPr>
          <a:xfrm>
            <a:off x="7467600" y="30099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管理</a:t>
            </a:r>
          </a:p>
        </p:txBody>
      </p:sp>
      <p:sp>
        <p:nvSpPr>
          <p:cNvPr id="21" name="TextBox 1"/>
          <p:cNvSpPr txBox="1"/>
          <p:nvPr/>
        </p:nvSpPr>
        <p:spPr>
          <a:xfrm>
            <a:off x="1854200" y="35941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：售票员</a:t>
            </a:r>
          </a:p>
        </p:txBody>
      </p:sp>
      <p:sp>
        <p:nvSpPr>
          <p:cNvPr id="22" name="TextBox 1"/>
          <p:cNvSpPr txBox="1"/>
          <p:nvPr/>
        </p:nvSpPr>
        <p:spPr>
          <a:xfrm>
            <a:off x="4241800" y="34544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团体销售</a:t>
            </a:r>
          </a:p>
        </p:txBody>
      </p:sp>
      <p:sp>
        <p:nvSpPr>
          <p:cNvPr id="23" name="TextBox 1"/>
          <p:cNvSpPr txBox="1"/>
          <p:nvPr/>
        </p:nvSpPr>
        <p:spPr>
          <a:xfrm>
            <a:off x="3390900" y="39751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个体销售</a:t>
            </a:r>
          </a:p>
        </p:txBody>
      </p:sp>
      <p:sp>
        <p:nvSpPr>
          <p:cNvPr id="24" name="TextBox 1"/>
          <p:cNvSpPr txBox="1"/>
          <p:nvPr/>
        </p:nvSpPr>
        <p:spPr>
          <a:xfrm>
            <a:off x="1003300" y="40005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预订销售</a:t>
            </a:r>
          </a:p>
        </p:txBody>
      </p:sp>
      <p:sp>
        <p:nvSpPr>
          <p:cNvPr id="25" name="TextBox 1"/>
          <p:cNvSpPr txBox="1"/>
          <p:nvPr/>
        </p:nvSpPr>
        <p:spPr>
          <a:xfrm>
            <a:off x="1854200" y="5283200"/>
            <a:ext cx="1079500" cy="876300"/>
          </a:xfrm>
          <a:prstGeom prst="rect">
            <a:avLst/>
          </a:prstGeom>
          <a:noFill/>
        </p:spPr>
        <p:txBody>
          <a:bodyPr wrap="none" lIns="0" tIns="0" rIns="0" rtlCol="0">
            <a:spAutoFit/>
          </a:bodyPr>
          <a:lstStyle/>
          <a:p>
            <a:pPr>
              <a:lnSpc>
                <a:spcPts val="1800"/>
              </a:lnSpc>
              <a:tabLst>
                <a:tab pos="368300" algn="l"/>
              </a:tabLst>
            </a:pPr>
            <a:r>
              <a:rPr lang="en-US" altLang="zh-CN" sz="1398" b="1" dirty="0">
                <a:solidFill>
                  <a:srgbClr val="000000"/>
                </a:solidFill>
                <a:latin typeface="å¾®è½¯éé»" pitchFamily="18" charset="0"/>
                <a:cs typeface="å¾®è½¯éé»" pitchFamily="18" charset="0"/>
              </a:rPr>
              <a:t>：销售亭界面</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tabLst>
                <a:tab pos="368300" algn="l"/>
              </a:tabLst>
            </a:pPr>
            <a:r>
              <a:rPr lang="en-US" altLang="zh-CN" dirty="0"/>
              <a:t>	</a:t>
            </a:r>
            <a:r>
              <a:rPr lang="en-US" altLang="zh-CN" sz="1398" b="1" dirty="0">
                <a:solidFill>
                  <a:srgbClr val="000000"/>
                </a:solidFill>
                <a:latin typeface="å¾®è½¯éé»" pitchFamily="18" charset="0"/>
                <a:cs typeface="å¾®è½¯éé»" pitchFamily="18" charset="0"/>
              </a:rPr>
              <a:t>顾客访问</a:t>
            </a:r>
          </a:p>
        </p:txBody>
      </p:sp>
      <p:sp>
        <p:nvSpPr>
          <p:cNvPr id="26" name="TextBox 1"/>
          <p:cNvSpPr txBox="1"/>
          <p:nvPr/>
        </p:nvSpPr>
        <p:spPr>
          <a:xfrm>
            <a:off x="977900" y="48133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预订销售</a:t>
            </a:r>
          </a:p>
        </p:txBody>
      </p:sp>
      <p:sp>
        <p:nvSpPr>
          <p:cNvPr id="27" name="TextBox 1"/>
          <p:cNvSpPr txBox="1"/>
          <p:nvPr/>
        </p:nvSpPr>
        <p:spPr>
          <a:xfrm>
            <a:off x="1397000" y="31242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收费</a:t>
            </a:r>
          </a:p>
        </p:txBody>
      </p:sp>
      <p:sp>
        <p:nvSpPr>
          <p:cNvPr id="28" name="TextBox 1"/>
          <p:cNvSpPr txBox="1"/>
          <p:nvPr/>
        </p:nvSpPr>
        <p:spPr>
          <a:xfrm>
            <a:off x="3556000" y="31750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购买</a:t>
            </a:r>
          </a:p>
        </p:txBody>
      </p:sp>
      <p:sp>
        <p:nvSpPr>
          <p:cNvPr id="29" name="TextBox 1"/>
          <p:cNvSpPr txBox="1"/>
          <p:nvPr/>
        </p:nvSpPr>
        <p:spPr>
          <a:xfrm>
            <a:off x="3441700" y="48006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个体销售</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45/75</a:t>
            </a:r>
          </a:p>
        </p:txBody>
      </p:sp>
      <p:sp>
        <p:nvSpPr>
          <p:cNvPr id="3" name="TextBox 1"/>
          <p:cNvSpPr txBox="1"/>
          <p:nvPr/>
        </p:nvSpPr>
        <p:spPr>
          <a:xfrm>
            <a:off x="3251200" y="203200"/>
            <a:ext cx="26162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UML</a:t>
            </a:r>
            <a:r>
              <a:rPr lang="en-US" altLang="zh-CN" sz="4002" b="1" dirty="0">
                <a:solidFill>
                  <a:srgbClr val="3D00EA"/>
                </a:solidFill>
                <a:latin typeface="å¾®è½¯éé»" pitchFamily="18" charset="0"/>
                <a:cs typeface="å¾®è½¯éé»" pitchFamily="18" charset="0"/>
              </a:rPr>
              <a:t>部署图</a:t>
            </a:r>
          </a:p>
        </p:txBody>
      </p:sp>
      <p:sp>
        <p:nvSpPr>
          <p:cNvPr id="4" name="TextBox 1"/>
          <p:cNvSpPr txBox="1"/>
          <p:nvPr/>
        </p:nvSpPr>
        <p:spPr>
          <a:xfrm>
            <a:off x="2311400" y="4622800"/>
            <a:ext cx="4737644" cy="1933478"/>
          </a:xfrm>
          <a:prstGeom prst="rect">
            <a:avLst/>
          </a:prstGeom>
          <a:noFill/>
        </p:spPr>
        <p:txBody>
          <a:bodyPr wrap="none" lIns="0" tIns="0" rIns="0" rtlCol="0">
            <a:spAutoFit/>
          </a:bodyPr>
          <a:lstStyle/>
          <a:p>
            <a:pPr>
              <a:lnSpc>
                <a:spcPts val="1400"/>
              </a:lnSpc>
              <a:tabLst>
                <a:tab pos="660400" algn="l"/>
                <a:tab pos="3467100" algn="l"/>
                <a:tab pos="3543300" algn="l"/>
              </a:tabLst>
            </a:pPr>
            <a:r>
              <a:rPr lang="en-US" altLang="zh-CN" dirty="0"/>
              <a:t>	</a:t>
            </a:r>
            <a:r>
              <a:rPr lang="en-US" altLang="zh-CN" sz="1602" b="1" u="sng" dirty="0">
                <a:solidFill>
                  <a:srgbClr val="000000"/>
                </a:solidFill>
                <a:latin typeface="Times New Roman" pitchFamily="18" charset="0"/>
                <a:cs typeface="Times New Roman" pitchFamily="18" charset="0"/>
              </a:rPr>
              <a:t>Client:ATM Kiosk</a:t>
            </a:r>
          </a:p>
          <a:p>
            <a:pPr>
              <a:lnSpc>
                <a:spcPts val="1000"/>
              </a:lnSpc>
            </a:pPr>
            <a:endParaRPr lang="en-US" altLang="zh-CN" dirty="0"/>
          </a:p>
          <a:p>
            <a:pPr>
              <a:lnSpc>
                <a:spcPts val="2100"/>
              </a:lnSpc>
              <a:tabLst>
                <a:tab pos="660400" algn="l"/>
                <a:tab pos="3467100" algn="l"/>
                <a:tab pos="3543300" algn="l"/>
              </a:tabLst>
            </a:pPr>
            <a:r>
              <a:rPr lang="en-US" altLang="zh-CN" dirty="0"/>
              <a:t>			</a:t>
            </a:r>
            <a:r>
              <a:rPr lang="en-US" altLang="zh-CN" sz="1602" b="1" dirty="0">
                <a:solidFill>
                  <a:srgbClr val="000000"/>
                </a:solidFill>
                <a:latin typeface="å¾®è½¯éé»" pitchFamily="18" charset="0"/>
                <a:cs typeface="å¾®è½¯éé»" pitchFamily="18" charset="0"/>
              </a:rPr>
              <a:t>《</a:t>
            </a:r>
            <a:r>
              <a:rPr lang="en-US" altLang="zh-CN" sz="1602" b="1" dirty="0">
                <a:solidFill>
                  <a:srgbClr val="000000"/>
                </a:solidFill>
                <a:latin typeface="Times New Roman" pitchFamily="18" charset="0"/>
                <a:cs typeface="Times New Roman" pitchFamily="18" charset="0"/>
              </a:rPr>
              <a:t>artifact</a:t>
            </a:r>
            <a:r>
              <a:rPr lang="en-US" altLang="zh-CN" sz="1602" b="1" dirty="0">
                <a:solidFill>
                  <a:srgbClr val="000000"/>
                </a:solidFill>
                <a:latin typeface="å¾®è½¯éé»" pitchFamily="18" charset="0"/>
                <a:cs typeface="å¾®è½¯éé»" pitchFamily="18" charset="0"/>
              </a:rPr>
              <a:t>》</a:t>
            </a:r>
          </a:p>
          <a:p>
            <a:pPr>
              <a:lnSpc>
                <a:spcPts val="2300"/>
              </a:lnSpc>
              <a:tabLst>
                <a:tab pos="660400" algn="l"/>
                <a:tab pos="3467100" algn="l"/>
                <a:tab pos="3543300" algn="l"/>
              </a:tabLst>
            </a:pPr>
            <a:r>
              <a:rPr lang="en-US" altLang="zh-CN" dirty="0"/>
              <a:t>		</a:t>
            </a:r>
            <a:r>
              <a:rPr lang="en-US" altLang="zh-CN" sz="1602" b="1" u="sng" dirty="0">
                <a:solidFill>
                  <a:srgbClr val="000000"/>
                </a:solidFill>
                <a:latin typeface="Times New Roman" pitchFamily="18" charset="0"/>
                <a:cs typeface="Times New Roman" pitchFamily="18" charset="0"/>
              </a:rPr>
              <a:t>ATM-GUI.jar</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tab pos="660400" algn="l"/>
                <a:tab pos="3467100" algn="l"/>
                <a:tab pos="3543300" algn="l"/>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5" name="TextBox 1"/>
          <p:cNvSpPr txBox="1"/>
          <p:nvPr/>
        </p:nvSpPr>
        <p:spPr>
          <a:xfrm>
            <a:off x="1003300" y="3987800"/>
            <a:ext cx="1028700" cy="177800"/>
          </a:xfrm>
          <a:prstGeom prst="rect">
            <a:avLst/>
          </a:prstGeom>
          <a:noFill/>
        </p:spPr>
        <p:txBody>
          <a:bodyPr wrap="none" lIns="0" tIns="0" rIns="0" rtlCol="0">
            <a:spAutoFit/>
          </a:bodyPr>
          <a:lstStyle/>
          <a:p>
            <a:pPr>
              <a:lnSpc>
                <a:spcPts val="1400"/>
              </a:lnSpc>
              <a:tabLst/>
            </a:pPr>
            <a:r>
              <a:rPr lang="en-US" altLang="zh-CN" sz="1602" b="1" dirty="0">
                <a:solidFill>
                  <a:srgbClr val="000000"/>
                </a:solidFill>
                <a:latin typeface="Times New Roman" pitchFamily="18" charset="0"/>
                <a:cs typeface="Times New Roman" pitchFamily="18" charset="0"/>
              </a:rPr>
              <a:t>Transaction</a:t>
            </a:r>
          </a:p>
        </p:txBody>
      </p:sp>
      <p:sp>
        <p:nvSpPr>
          <p:cNvPr id="6" name="TextBox 1"/>
          <p:cNvSpPr txBox="1"/>
          <p:nvPr/>
        </p:nvSpPr>
        <p:spPr>
          <a:xfrm>
            <a:off x="3098800" y="2184400"/>
            <a:ext cx="1714500" cy="1676400"/>
          </a:xfrm>
          <a:prstGeom prst="rect">
            <a:avLst/>
          </a:prstGeom>
          <a:noFill/>
        </p:spPr>
        <p:txBody>
          <a:bodyPr wrap="none" lIns="0" tIns="0" rIns="0" rtlCol="0">
            <a:spAutoFit/>
          </a:bodyPr>
          <a:lstStyle/>
          <a:p>
            <a:pPr>
              <a:lnSpc>
                <a:spcPts val="1400"/>
              </a:lnSpc>
              <a:tabLst>
                <a:tab pos="342900" algn="l"/>
                <a:tab pos="368300" algn="l"/>
                <a:tab pos="508000" algn="l"/>
              </a:tabLst>
            </a:pPr>
            <a:r>
              <a:rPr lang="en-US" altLang="zh-CN" sz="1602" b="1" u="sng" dirty="0">
                <a:solidFill>
                  <a:srgbClr val="000000"/>
                </a:solidFill>
                <a:latin typeface="Times New Roman" pitchFamily="18" charset="0"/>
                <a:cs typeface="Times New Roman" pitchFamily="18" charset="0"/>
              </a:rPr>
              <a:t>Server:Bank server</a:t>
            </a:r>
          </a:p>
          <a:p>
            <a:pPr>
              <a:lnSpc>
                <a:spcPts val="1000"/>
              </a:lnSpc>
            </a:pPr>
            <a:endParaRPr lang="en-US" altLang="zh-CN" dirty="0"/>
          </a:p>
          <a:p>
            <a:pPr>
              <a:lnSpc>
                <a:spcPts val="1000"/>
              </a:lnSpc>
            </a:pPr>
            <a:endParaRPr lang="en-US" altLang="zh-CN" dirty="0"/>
          </a:p>
          <a:p>
            <a:pPr>
              <a:lnSpc>
                <a:spcPts val="2800"/>
              </a:lnSpc>
              <a:tabLst>
                <a:tab pos="342900" algn="l"/>
                <a:tab pos="368300" algn="l"/>
                <a:tab pos="508000" algn="l"/>
              </a:tabLst>
            </a:pPr>
            <a:r>
              <a:rPr lang="en-US" altLang="zh-CN" dirty="0"/>
              <a:t>			</a:t>
            </a:r>
            <a:r>
              <a:rPr lang="en-US" altLang="zh-CN" sz="1602" b="1" dirty="0">
                <a:solidFill>
                  <a:srgbClr val="000000"/>
                </a:solidFill>
                <a:latin typeface="å¾®è½¯éé»" pitchFamily="18" charset="0"/>
                <a:cs typeface="å¾®è½¯éé»" pitchFamily="18" charset="0"/>
              </a:rPr>
              <a:t>《</a:t>
            </a:r>
            <a:r>
              <a:rPr lang="en-US" altLang="zh-CN" sz="1602" b="1" dirty="0">
                <a:solidFill>
                  <a:srgbClr val="000000"/>
                </a:solidFill>
                <a:latin typeface="Times New Roman" pitchFamily="18" charset="0"/>
                <a:cs typeface="Times New Roman" pitchFamily="18" charset="0"/>
              </a:rPr>
              <a:t>artifact</a:t>
            </a:r>
            <a:r>
              <a:rPr lang="en-US" altLang="zh-CN" sz="1602" b="1" dirty="0">
                <a:solidFill>
                  <a:srgbClr val="000000"/>
                </a:solidFill>
                <a:latin typeface="å¾®è½¯éé»" pitchFamily="18" charset="0"/>
                <a:cs typeface="å¾®è½¯éé»" pitchFamily="18" charset="0"/>
              </a:rPr>
              <a:t>》</a:t>
            </a:r>
          </a:p>
          <a:p>
            <a:pPr>
              <a:lnSpc>
                <a:spcPts val="2300"/>
              </a:lnSpc>
              <a:tabLst>
                <a:tab pos="342900" algn="l"/>
                <a:tab pos="368300" algn="l"/>
                <a:tab pos="508000" algn="l"/>
              </a:tabLst>
            </a:pPr>
            <a:r>
              <a:rPr lang="en-US" altLang="zh-CN" dirty="0"/>
              <a:t>		</a:t>
            </a:r>
            <a:r>
              <a:rPr lang="en-US" altLang="zh-CN" sz="1602" b="1" u="sng" dirty="0">
                <a:solidFill>
                  <a:srgbClr val="000000"/>
                </a:solidFill>
                <a:latin typeface="Times New Roman" pitchFamily="18" charset="0"/>
                <a:cs typeface="Times New Roman" pitchFamily="18" charset="0"/>
              </a:rPr>
              <a:t>Transaction.jar</a:t>
            </a:r>
          </a:p>
          <a:p>
            <a:pPr>
              <a:lnSpc>
                <a:spcPts val="1000"/>
              </a:lnSpc>
            </a:pPr>
            <a:endParaRPr lang="en-US" altLang="zh-CN" dirty="0"/>
          </a:p>
          <a:p>
            <a:pPr>
              <a:lnSpc>
                <a:spcPts val="1000"/>
              </a:lnSpc>
            </a:pPr>
            <a:endParaRPr lang="en-US" altLang="zh-CN" dirty="0"/>
          </a:p>
          <a:p>
            <a:pPr>
              <a:lnSpc>
                <a:spcPts val="2400"/>
              </a:lnSpc>
              <a:tabLst>
                <a:tab pos="342900" algn="l"/>
                <a:tab pos="368300" algn="l"/>
                <a:tab pos="508000" algn="l"/>
              </a:tabLst>
            </a:pPr>
            <a:r>
              <a:rPr lang="en-US" altLang="zh-CN" dirty="0"/>
              <a:t>	</a:t>
            </a:r>
            <a:r>
              <a:rPr lang="en-US" altLang="zh-CN" sz="1602" b="1" dirty="0">
                <a:solidFill>
                  <a:srgbClr val="000000"/>
                </a:solidFill>
                <a:latin typeface="å¾®è½¯éé»" pitchFamily="18" charset="0"/>
                <a:cs typeface="å¾®è½¯éé»" pitchFamily="18" charset="0"/>
              </a:rPr>
              <a:t>《</a:t>
            </a:r>
            <a:r>
              <a:rPr lang="en-US" altLang="zh-CN" sz="1602" b="1" dirty="0">
                <a:solidFill>
                  <a:srgbClr val="000000"/>
                </a:solidFill>
                <a:latin typeface="Times New Roman" pitchFamily="18" charset="0"/>
                <a:cs typeface="Times New Roman" pitchFamily="18" charset="0"/>
              </a:rPr>
              <a:t>manifest</a:t>
            </a:r>
            <a:r>
              <a:rPr lang="en-US" altLang="zh-CN" sz="1602" b="1" dirty="0">
                <a:solidFill>
                  <a:srgbClr val="000000"/>
                </a:solidFill>
                <a:latin typeface="å¾®è½¯éé»" pitchFamily="18" charset="0"/>
                <a:cs typeface="å¾®è½¯éé»" pitchFamily="18" charset="0"/>
              </a:rPr>
              <a:t>》</a:t>
            </a:r>
          </a:p>
        </p:txBody>
      </p:sp>
      <p:sp>
        <p:nvSpPr>
          <p:cNvPr id="7" name="TextBox 1"/>
          <p:cNvSpPr txBox="1"/>
          <p:nvPr/>
        </p:nvSpPr>
        <p:spPr>
          <a:xfrm>
            <a:off x="5753100" y="2095500"/>
            <a:ext cx="1168400" cy="1016000"/>
          </a:xfrm>
          <a:prstGeom prst="rect">
            <a:avLst/>
          </a:prstGeom>
          <a:noFill/>
        </p:spPr>
        <p:txBody>
          <a:bodyPr wrap="none" lIns="0" tIns="0" rIns="0" rtlCol="0">
            <a:spAutoFit/>
          </a:bodyPr>
          <a:lstStyle/>
          <a:p>
            <a:pPr>
              <a:lnSpc>
                <a:spcPts val="2100"/>
              </a:lnSpc>
              <a:tabLst>
                <a:tab pos="76200" algn="l"/>
                <a:tab pos="203200" algn="l"/>
              </a:tabLst>
            </a:pPr>
            <a:r>
              <a:rPr lang="en-US" altLang="zh-CN" sz="1602" b="1" dirty="0">
                <a:solidFill>
                  <a:srgbClr val="000000"/>
                </a:solidFill>
                <a:latin typeface="å¾®è½¯éé»" pitchFamily="18" charset="0"/>
                <a:cs typeface="å¾®è½¯éé»" pitchFamily="18" charset="0"/>
              </a:rPr>
              <a:t>《</a:t>
            </a:r>
            <a:r>
              <a:rPr lang="en-US" altLang="zh-CN" sz="1602" b="1" dirty="0">
                <a:solidFill>
                  <a:srgbClr val="000000"/>
                </a:solidFill>
                <a:latin typeface="Times New Roman" pitchFamily="18" charset="0"/>
                <a:cs typeface="Times New Roman" pitchFamily="18" charset="0"/>
              </a:rPr>
              <a:t>database</a:t>
            </a:r>
            <a:r>
              <a:rPr lang="en-US" altLang="zh-CN" sz="1602" b="1" dirty="0">
                <a:solidFill>
                  <a:srgbClr val="000000"/>
                </a:solidFill>
                <a:latin typeface="å¾®è½¯éé»" pitchFamily="18" charset="0"/>
                <a:cs typeface="å¾®è½¯éé»" pitchFamily="18" charset="0"/>
              </a:rPr>
              <a:t>》</a:t>
            </a:r>
          </a:p>
          <a:p>
            <a:pPr>
              <a:lnSpc>
                <a:spcPts val="2300"/>
              </a:lnSpc>
              <a:tabLst>
                <a:tab pos="76200" algn="l"/>
                <a:tab pos="203200" algn="l"/>
              </a:tabLst>
            </a:pPr>
            <a:r>
              <a:rPr lang="en-US" altLang="zh-CN" dirty="0"/>
              <a:t>	</a:t>
            </a:r>
            <a:r>
              <a:rPr lang="en-US" altLang="zh-CN" sz="1602" b="1" u="sng" dirty="0">
                <a:solidFill>
                  <a:srgbClr val="000000"/>
                </a:solidFill>
                <a:latin typeface="Times New Roman" pitchFamily="18" charset="0"/>
                <a:cs typeface="Times New Roman" pitchFamily="18" charset="0"/>
              </a:rPr>
              <a:t>account DB</a:t>
            </a:r>
          </a:p>
          <a:p>
            <a:pPr>
              <a:lnSpc>
                <a:spcPts val="1000"/>
              </a:lnSpc>
            </a:pPr>
            <a:endParaRPr lang="en-US" altLang="zh-CN" dirty="0"/>
          </a:p>
          <a:p>
            <a:pPr>
              <a:lnSpc>
                <a:spcPts val="1000"/>
              </a:lnSpc>
            </a:pPr>
            <a:endParaRPr lang="en-US" altLang="zh-CN" dirty="0"/>
          </a:p>
          <a:p>
            <a:pPr>
              <a:lnSpc>
                <a:spcPts val="1500"/>
              </a:lnSpc>
              <a:tabLst>
                <a:tab pos="76200" algn="l"/>
                <a:tab pos="203200" algn="l"/>
              </a:tabLst>
            </a:pPr>
            <a:r>
              <a:rPr lang="en-US" altLang="zh-CN" dirty="0"/>
              <a:t>		</a:t>
            </a:r>
            <a:r>
              <a:rPr lang="en-US" altLang="zh-CN" sz="1602" b="1" dirty="0">
                <a:solidFill>
                  <a:srgbClr val="000000"/>
                </a:solidFill>
                <a:latin typeface="Times New Roman" pitchFamily="18" charset="0"/>
                <a:cs typeface="Times New Roman" pitchFamily="18" charset="0"/>
              </a:rPr>
              <a:t>update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46/75</a:t>
            </a:r>
          </a:p>
        </p:txBody>
      </p:sp>
      <p:sp>
        <p:nvSpPr>
          <p:cNvPr id="42" name="TextBox 1"/>
          <p:cNvSpPr txBox="1"/>
          <p:nvPr/>
        </p:nvSpPr>
        <p:spPr>
          <a:xfrm>
            <a:off x="469900" y="317500"/>
            <a:ext cx="7670800" cy="3911600"/>
          </a:xfrm>
          <a:prstGeom prst="rect">
            <a:avLst/>
          </a:prstGeom>
          <a:noFill/>
        </p:spPr>
        <p:txBody>
          <a:bodyPr wrap="none" lIns="0" tIns="0" rIns="0" rtlCol="0">
            <a:spAutoFit/>
          </a:bodyPr>
          <a:lstStyle/>
          <a:p>
            <a:pPr>
              <a:lnSpc>
                <a:spcPts val="5500"/>
              </a:lnSpc>
              <a:tabLst>
                <a:tab pos="342900" algn="l"/>
                <a:tab pos="457200" algn="l"/>
                <a:tab pos="736600" algn="l"/>
                <a:tab pos="1549400" algn="l"/>
              </a:tabLst>
            </a:pPr>
            <a:r>
              <a:rPr lang="en-US" altLang="zh-CN" dirty="0"/>
              <a:t>				</a:t>
            </a:r>
            <a:r>
              <a:rPr lang="en-US" altLang="zh-CN" sz="4002" b="1" dirty="0">
                <a:solidFill>
                  <a:srgbClr val="3D00EA"/>
                </a:solidFill>
                <a:latin typeface="å¾®è½¯éé»" pitchFamily="18" charset="0"/>
                <a:cs typeface="å¾®è½¯éé»" pitchFamily="18" charset="0"/>
              </a:rPr>
              <a:t>体系结构描述语言</a:t>
            </a:r>
            <a:r>
              <a:rPr lang="en-US" altLang="zh-CN" sz="4002" b="1" dirty="0">
                <a:solidFill>
                  <a:srgbClr val="3D00EA"/>
                </a:solidFill>
                <a:latin typeface="Comic Sans MS" pitchFamily="18" charset="0"/>
                <a:cs typeface="Comic Sans MS" pitchFamily="18" charset="0"/>
              </a:rPr>
              <a:t>ADL</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342900" algn="l"/>
                <a:tab pos="457200" algn="l"/>
                <a:tab pos="736600" algn="l"/>
                <a:tab pos="154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吸收了传统程序设计语义精确的特点，定</a:t>
            </a:r>
          </a:p>
          <a:p>
            <a:pPr>
              <a:lnSpc>
                <a:spcPts val="3800"/>
              </a:lnSpc>
              <a:tabLst>
                <a:tab pos="342900" algn="l"/>
                <a:tab pos="457200" algn="l"/>
                <a:tab pos="736600" algn="l"/>
                <a:tab pos="1549400" algn="l"/>
              </a:tabLst>
            </a:pPr>
            <a:r>
              <a:rPr lang="en-US" altLang="zh-CN" dirty="0"/>
              <a:t>	</a:t>
            </a:r>
            <a:r>
              <a:rPr lang="en-US" altLang="zh-CN" sz="3198" b="1" dirty="0">
                <a:solidFill>
                  <a:srgbClr val="000000"/>
                </a:solidFill>
                <a:latin typeface="å¾®è½¯éé»" pitchFamily="18" charset="0"/>
                <a:cs typeface="å¾®è½¯éé»" pitchFamily="18" charset="0"/>
              </a:rPr>
              <a:t>义适应于体系结构规范描述的</a:t>
            </a:r>
            <a:r>
              <a:rPr lang="en-US" altLang="zh-CN" sz="3198" b="1" dirty="0">
                <a:solidFill>
                  <a:srgbClr val="000000"/>
                </a:solidFill>
                <a:latin typeface="Comic Sans MS" pitchFamily="18" charset="0"/>
                <a:cs typeface="Comic Sans MS" pitchFamily="18" charset="0"/>
              </a:rPr>
              <a:t>ADL</a:t>
            </a:r>
          </a:p>
          <a:p>
            <a:pPr>
              <a:lnSpc>
                <a:spcPts val="3900"/>
              </a:lnSpc>
              <a:tabLst>
                <a:tab pos="342900" algn="l"/>
                <a:tab pos="457200" algn="l"/>
                <a:tab pos="736600" algn="l"/>
                <a:tab pos="1549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一般分为构件描述、连接器描述以及连接关系描</a:t>
            </a:r>
          </a:p>
          <a:p>
            <a:pPr>
              <a:lnSpc>
                <a:spcPts val="2500"/>
              </a:lnSpc>
              <a:tabLst>
                <a:tab pos="342900" algn="l"/>
                <a:tab pos="457200" algn="l"/>
                <a:tab pos="736600" algn="l"/>
                <a:tab pos="1549400" algn="l"/>
              </a:tabLst>
            </a:pPr>
            <a:r>
              <a:rPr lang="en-US" altLang="zh-CN" dirty="0"/>
              <a:t>			</a:t>
            </a:r>
            <a:r>
              <a:rPr lang="en-US" altLang="zh-CN" sz="2598" dirty="0">
                <a:solidFill>
                  <a:srgbClr val="000000"/>
                </a:solidFill>
                <a:latin typeface="SimHei" pitchFamily="18" charset="0"/>
                <a:cs typeface="SimHei" pitchFamily="18" charset="0"/>
              </a:rPr>
              <a:t>述三部分</a:t>
            </a:r>
          </a:p>
          <a:p>
            <a:pPr>
              <a:lnSpc>
                <a:spcPts val="4100"/>
              </a:lnSpc>
              <a:tabLst>
                <a:tab pos="342900" algn="l"/>
                <a:tab pos="457200" algn="l"/>
                <a:tab pos="736600" algn="l"/>
                <a:tab pos="1549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目前已有几十种比较著名的</a:t>
            </a:r>
            <a:r>
              <a:rPr lang="en-US" altLang="zh-CN" sz="2598" dirty="0">
                <a:solidFill>
                  <a:srgbClr val="000000"/>
                </a:solidFill>
                <a:latin typeface="Comic Sans MS" pitchFamily="18" charset="0"/>
                <a:cs typeface="Comic Sans MS" pitchFamily="18" charset="0"/>
              </a:rPr>
              <a:t>ADL</a:t>
            </a:r>
            <a:r>
              <a:rPr lang="en-US" altLang="zh-CN" sz="2598" dirty="0">
                <a:solidFill>
                  <a:srgbClr val="000000"/>
                </a:solidFill>
                <a:latin typeface="SimHei" pitchFamily="18" charset="0"/>
                <a:cs typeface="SimHei" pitchFamily="18" charset="0"/>
              </a:rPr>
              <a:t>，每一种都关注</a:t>
            </a:r>
          </a:p>
          <a:p>
            <a:pPr>
              <a:lnSpc>
                <a:spcPts val="2700"/>
              </a:lnSpc>
              <a:tabLst>
                <a:tab pos="342900" algn="l"/>
                <a:tab pos="457200" algn="l"/>
                <a:tab pos="736600" algn="l"/>
                <a:tab pos="1549400" algn="l"/>
              </a:tabLst>
            </a:pPr>
            <a:r>
              <a:rPr lang="en-US" altLang="zh-CN" dirty="0"/>
              <a:t>			</a:t>
            </a:r>
            <a:r>
              <a:rPr lang="en-US" altLang="zh-CN" sz="2598" dirty="0">
                <a:solidFill>
                  <a:srgbClr val="000000"/>
                </a:solidFill>
                <a:latin typeface="SimHei" pitchFamily="18" charset="0"/>
                <a:cs typeface="SimHei" pitchFamily="18" charset="0"/>
              </a:rPr>
              <a:t>于体系结构的一个或几个视图</a:t>
            </a:r>
          </a:p>
        </p:txBody>
      </p:sp>
      <p:sp>
        <p:nvSpPr>
          <p:cNvPr id="43" name="TextBox 1"/>
          <p:cNvSpPr txBox="1"/>
          <p:nvPr/>
        </p:nvSpPr>
        <p:spPr>
          <a:xfrm>
            <a:off x="1384300" y="4216400"/>
            <a:ext cx="101600" cy="1587500"/>
          </a:xfrm>
          <a:prstGeom prst="rect">
            <a:avLst/>
          </a:prstGeom>
          <a:noFill/>
        </p:spPr>
        <p:txBody>
          <a:bodyPr wrap="none" lIns="0" tIns="0" rIns="0" rtlCol="0">
            <a:spAutoFit/>
          </a:bodyPr>
          <a:lstStyle/>
          <a:p>
            <a:pPr>
              <a:lnSpc>
                <a:spcPts val="30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p:txBody>
      </p:sp>
      <p:sp>
        <p:nvSpPr>
          <p:cNvPr id="44" name="TextBox 1"/>
          <p:cNvSpPr txBox="1"/>
          <p:nvPr/>
        </p:nvSpPr>
        <p:spPr>
          <a:xfrm>
            <a:off x="1612900" y="4216400"/>
            <a:ext cx="6210300" cy="1587500"/>
          </a:xfrm>
          <a:prstGeom prst="rect">
            <a:avLst/>
          </a:prstGeom>
          <a:noFill/>
        </p:spPr>
        <p:txBody>
          <a:bodyPr wrap="none" lIns="0" tIns="0" rIns="0" rtlCol="0">
            <a:spAutoFit/>
          </a:bodyPr>
          <a:lstStyle/>
          <a:p>
            <a:pPr>
              <a:lnSpc>
                <a:spcPts val="3000"/>
              </a:lnSpc>
              <a:tabLst/>
            </a:pPr>
            <a:r>
              <a:rPr lang="en-US" altLang="zh-CN" sz="2202" b="1" dirty="0">
                <a:solidFill>
                  <a:srgbClr val="000000"/>
                </a:solidFill>
                <a:latin typeface="Comic Sans MS" pitchFamily="18" charset="0"/>
                <a:cs typeface="Comic Sans MS" pitchFamily="18" charset="0"/>
              </a:rPr>
              <a:t>C2</a:t>
            </a:r>
            <a:r>
              <a:rPr lang="en-US" altLang="zh-CN" sz="2202" dirty="0">
                <a:solidFill>
                  <a:srgbClr val="000000"/>
                </a:solidFill>
                <a:latin typeface="æ°å®ä½" pitchFamily="18" charset="0"/>
                <a:cs typeface="æ°å®ä½" pitchFamily="18" charset="0"/>
              </a:rPr>
              <a:t>、</a:t>
            </a:r>
            <a:r>
              <a:rPr lang="en-US" altLang="zh-CN" sz="2202" b="1" dirty="0">
                <a:solidFill>
                  <a:srgbClr val="000000"/>
                </a:solidFill>
                <a:latin typeface="Comic Sans MS" pitchFamily="18" charset="0"/>
                <a:cs typeface="Comic Sans MS" pitchFamily="18" charset="0"/>
              </a:rPr>
              <a:t>Wright</a:t>
            </a:r>
            <a:r>
              <a:rPr lang="en-US" altLang="zh-CN" sz="2202" dirty="0">
                <a:solidFill>
                  <a:srgbClr val="000000"/>
                </a:solidFill>
                <a:latin typeface="æ°å®ä½" pitchFamily="18" charset="0"/>
                <a:cs typeface="æ°å®ä½" pitchFamily="18" charset="0"/>
              </a:rPr>
              <a:t>、</a:t>
            </a:r>
            <a:r>
              <a:rPr lang="en-US" altLang="zh-CN" sz="2202" b="1" dirty="0">
                <a:solidFill>
                  <a:srgbClr val="000000"/>
                </a:solidFill>
                <a:latin typeface="Comic Sans MS" pitchFamily="18" charset="0"/>
                <a:cs typeface="Comic Sans MS" pitchFamily="18" charset="0"/>
              </a:rPr>
              <a:t>xADL</a:t>
            </a:r>
            <a:r>
              <a:rPr lang="en-US" altLang="zh-CN" sz="2202" dirty="0">
                <a:solidFill>
                  <a:srgbClr val="000000"/>
                </a:solidFill>
                <a:latin typeface="æ°å®ä½" pitchFamily="18" charset="0"/>
                <a:cs typeface="æ°å®ä½" pitchFamily="18" charset="0"/>
              </a:rPr>
              <a:t>、</a:t>
            </a:r>
            <a:r>
              <a:rPr lang="en-US" altLang="zh-CN" sz="2202" b="1" dirty="0">
                <a:solidFill>
                  <a:srgbClr val="000000"/>
                </a:solidFill>
                <a:latin typeface="Comic Sans MS" pitchFamily="18" charset="0"/>
                <a:cs typeface="Comic Sans MS" pitchFamily="18" charset="0"/>
              </a:rPr>
              <a:t>Rapide</a:t>
            </a:r>
            <a:r>
              <a:rPr lang="en-US" altLang="zh-CN" sz="2202" dirty="0">
                <a:solidFill>
                  <a:srgbClr val="000000"/>
                </a:solidFill>
                <a:latin typeface="æ°å®ä½" pitchFamily="18" charset="0"/>
                <a:cs typeface="æ°å®ä½" pitchFamily="18" charset="0"/>
              </a:rPr>
              <a:t>、</a:t>
            </a:r>
            <a:r>
              <a:rPr lang="en-US" altLang="zh-CN" sz="2202" b="1" dirty="0">
                <a:solidFill>
                  <a:srgbClr val="000000"/>
                </a:solidFill>
                <a:latin typeface="Comic Sans MS" pitchFamily="18" charset="0"/>
                <a:cs typeface="Comic Sans MS" pitchFamily="18" charset="0"/>
              </a:rPr>
              <a:t>Aesop</a:t>
            </a:r>
            <a:r>
              <a:rPr lang="en-US" altLang="zh-CN" sz="2202" dirty="0">
                <a:solidFill>
                  <a:srgbClr val="000000"/>
                </a:solidFill>
                <a:latin typeface="æ°å®ä½" pitchFamily="18" charset="0"/>
                <a:cs typeface="æ°å®ä½" pitchFamily="18" charset="0"/>
              </a:rPr>
              <a:t>、</a:t>
            </a:r>
            <a:r>
              <a:rPr lang="en-US" altLang="zh-CN" sz="2202" b="1" dirty="0">
                <a:solidFill>
                  <a:srgbClr val="000000"/>
                </a:solidFill>
                <a:latin typeface="Comic Sans MS" pitchFamily="18" charset="0"/>
                <a:cs typeface="Comic Sans MS" pitchFamily="18" charset="0"/>
              </a:rPr>
              <a:t>SADL...</a:t>
            </a:r>
          </a:p>
          <a:p>
            <a:pPr>
              <a:lnSpc>
                <a:spcPts val="2800"/>
              </a:lnSpc>
              <a:tabLst/>
            </a:pPr>
            <a:r>
              <a:rPr lang="en-US" altLang="zh-CN" sz="2202" dirty="0">
                <a:solidFill>
                  <a:srgbClr val="000000"/>
                </a:solidFill>
                <a:latin typeface="æ°å®ä½" pitchFamily="18" charset="0"/>
                <a:cs typeface="æ°å®ä½" pitchFamily="18" charset="0"/>
              </a:rPr>
              <a:t>有的以某种数学模型为基础：例如进程代数</a:t>
            </a:r>
          </a:p>
          <a:p>
            <a:pPr>
              <a:lnSpc>
                <a:spcPts val="3500"/>
              </a:lnSpc>
              <a:tabLst/>
            </a:pPr>
            <a:r>
              <a:rPr lang="en-US" altLang="zh-CN" sz="2202" dirty="0">
                <a:solidFill>
                  <a:srgbClr val="000000"/>
                </a:solidFill>
                <a:latin typeface="æ°å®ä½" pitchFamily="18" charset="0"/>
                <a:cs typeface="æ°å®ä½" pitchFamily="18" charset="0"/>
              </a:rPr>
              <a:t>有的甚至特定于某种风格：如</a:t>
            </a:r>
            <a:r>
              <a:rPr lang="en-US" altLang="zh-CN" sz="2202" b="1" dirty="0">
                <a:solidFill>
                  <a:srgbClr val="000000"/>
                </a:solidFill>
                <a:latin typeface="Comic Sans MS" pitchFamily="18" charset="0"/>
                <a:cs typeface="Comic Sans MS" pitchFamily="18" charset="0"/>
              </a:rPr>
              <a:t>C2</a:t>
            </a:r>
          </a:p>
          <a:p>
            <a:pPr>
              <a:lnSpc>
                <a:spcPts val="3100"/>
              </a:lnSpc>
              <a:tabLst/>
            </a:pPr>
            <a:r>
              <a:rPr lang="en-US" altLang="zh-CN" sz="2202" dirty="0">
                <a:solidFill>
                  <a:srgbClr val="000000"/>
                </a:solidFill>
                <a:latin typeface="æ°å®ä½" pitchFamily="18" charset="0"/>
                <a:cs typeface="æ°å®ä½" pitchFamily="18" charset="0"/>
              </a:rPr>
              <a:t>基于</a:t>
            </a:r>
            <a:r>
              <a:rPr lang="en-US" altLang="zh-CN" sz="2202" b="1" dirty="0">
                <a:solidFill>
                  <a:srgbClr val="000000"/>
                </a:solidFill>
                <a:latin typeface="Comic Sans MS" pitchFamily="18" charset="0"/>
                <a:cs typeface="Comic Sans MS" pitchFamily="18" charset="0"/>
              </a:rPr>
              <a:t>XML</a:t>
            </a:r>
            <a:r>
              <a:rPr lang="en-US" altLang="zh-CN" sz="2202" dirty="0">
                <a:solidFill>
                  <a:srgbClr val="000000"/>
                </a:solidFill>
                <a:latin typeface="æ°å®ä½" pitchFamily="18" charset="0"/>
                <a:cs typeface="æ°å®ä½" pitchFamily="18" charset="0"/>
              </a:rPr>
              <a:t>的</a:t>
            </a:r>
            <a:r>
              <a:rPr lang="en-US" altLang="zh-CN" sz="2202" b="1" dirty="0">
                <a:solidFill>
                  <a:srgbClr val="000000"/>
                </a:solidFill>
                <a:latin typeface="Comic Sans MS" pitchFamily="18" charset="0"/>
                <a:cs typeface="Comic Sans MS" pitchFamily="18" charset="0"/>
              </a:rPr>
              <a:t>ADL</a:t>
            </a:r>
            <a:r>
              <a:rPr lang="en-US" altLang="zh-CN" sz="2202" dirty="0">
                <a:solidFill>
                  <a:srgbClr val="000000"/>
                </a:solidFill>
                <a:latin typeface="æ°å®ä½" pitchFamily="18" charset="0"/>
                <a:cs typeface="æ°å®ä½" pitchFamily="18" charset="0"/>
              </a:rPr>
              <a:t>是一种趋势</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47/75</a:t>
            </a:r>
          </a:p>
        </p:txBody>
      </p:sp>
      <p:sp>
        <p:nvSpPr>
          <p:cNvPr id="42" name="TextBox 1"/>
          <p:cNvSpPr txBox="1"/>
          <p:nvPr/>
        </p:nvSpPr>
        <p:spPr>
          <a:xfrm>
            <a:off x="469900" y="342900"/>
            <a:ext cx="7747000" cy="4673600"/>
          </a:xfrm>
          <a:prstGeom prst="rect">
            <a:avLst/>
          </a:prstGeom>
          <a:noFill/>
        </p:spPr>
        <p:txBody>
          <a:bodyPr wrap="none" lIns="0" tIns="0" rIns="0" rtlCol="0">
            <a:spAutoFit/>
          </a:bodyPr>
          <a:lstStyle/>
          <a:p>
            <a:pPr>
              <a:lnSpc>
                <a:spcPts val="5500"/>
              </a:lnSpc>
              <a:tabLst>
                <a:tab pos="457200" algn="l"/>
                <a:tab pos="2311400" algn="l"/>
              </a:tabLst>
            </a:pPr>
            <a:r>
              <a:rPr lang="en-US" altLang="zh-CN" dirty="0"/>
              <a:t>		</a:t>
            </a:r>
            <a:r>
              <a:rPr lang="en-US" altLang="zh-CN" sz="4002" b="1" dirty="0">
                <a:solidFill>
                  <a:srgbClr val="3D00EA"/>
                </a:solidFill>
                <a:latin typeface="Comic Sans MS" pitchFamily="18" charset="0"/>
                <a:cs typeface="Comic Sans MS" pitchFamily="18" charset="0"/>
              </a:rPr>
              <a:t>ADL</a:t>
            </a:r>
            <a:r>
              <a:rPr lang="en-US" altLang="zh-CN" sz="4002" b="1" dirty="0">
                <a:solidFill>
                  <a:srgbClr val="3D00EA"/>
                </a:solidFill>
                <a:latin typeface="å¾®è½¯éé»" pitchFamily="18" charset="0"/>
                <a:cs typeface="å¾®è½¯éé»" pitchFamily="18" charset="0"/>
              </a:rPr>
              <a:t>的一般要素</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300"/>
              </a:lnSpc>
              <a:tabLst>
                <a:tab pos="457200" algn="l"/>
                <a:tab pos="2311400" algn="l"/>
              </a:tabLst>
            </a:pPr>
            <a:r>
              <a:rPr lang="en-US" altLang="zh-CN" sz="3798" dirty="0">
                <a:solidFill>
                  <a:srgbClr val="010000"/>
                </a:solidFill>
                <a:latin typeface="Comic Sans MS" pitchFamily="18" charset="0"/>
                <a:cs typeface="Comic Sans MS" pitchFamily="18" charset="0"/>
              </a:rPr>
              <a:t>•</a:t>
            </a:r>
            <a:r>
              <a:rPr lang="en-US" altLang="zh-CN" sz="3798" dirty="0">
                <a:latin typeface="Times New Roman" pitchFamily="18" charset="0"/>
                <a:cs typeface="Times New Roman" pitchFamily="18" charset="0"/>
              </a:rPr>
              <a:t> </a:t>
            </a:r>
            <a:r>
              <a:rPr lang="en-US" altLang="zh-CN" sz="3798" b="1" dirty="0">
                <a:solidFill>
                  <a:srgbClr val="000000"/>
                </a:solidFill>
                <a:latin typeface="å¾®è½¯éé»" pitchFamily="18" charset="0"/>
                <a:cs typeface="å¾®è½¯éé»" pitchFamily="18" charset="0"/>
              </a:rPr>
              <a:t>体系结构建模特性</a:t>
            </a:r>
          </a:p>
          <a:p>
            <a:pPr>
              <a:lnSpc>
                <a:spcPts val="3900"/>
              </a:lnSpc>
              <a:tabLst>
                <a:tab pos="457200" algn="l"/>
                <a:tab pos="2311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构件：接口、类型、语义、约束、演化、非功能属性</a:t>
            </a:r>
          </a:p>
          <a:p>
            <a:pPr>
              <a:lnSpc>
                <a:spcPts val="3800"/>
              </a:lnSpc>
              <a:tabLst>
                <a:tab pos="457200" algn="l"/>
                <a:tab pos="2311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连接器：接口、类型、语义、约束、演化、非功能属性</a:t>
            </a:r>
          </a:p>
          <a:p>
            <a:pPr>
              <a:lnSpc>
                <a:spcPts val="3800"/>
              </a:lnSpc>
              <a:tabLst>
                <a:tab pos="457200" algn="l"/>
                <a:tab pos="2311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体系结构配置：构件</a:t>
            </a:r>
            <a:r>
              <a:rPr lang="en-US" altLang="zh-CN" sz="2298" dirty="0">
                <a:solidFill>
                  <a:srgbClr val="000000"/>
                </a:solidFill>
                <a:latin typeface="Comic Sans MS" pitchFamily="18" charset="0"/>
                <a:cs typeface="Comic Sans MS" pitchFamily="18" charset="0"/>
              </a:rPr>
              <a:t>/</a:t>
            </a:r>
            <a:r>
              <a:rPr lang="en-US" altLang="zh-CN" sz="2298" dirty="0">
                <a:solidFill>
                  <a:srgbClr val="000000"/>
                </a:solidFill>
                <a:latin typeface="SimHei" pitchFamily="18" charset="0"/>
                <a:cs typeface="SimHei" pitchFamily="18" charset="0"/>
              </a:rPr>
              <a:t>连接器间的连接关系及语义约束</a:t>
            </a:r>
          </a:p>
          <a:p>
            <a:pPr>
              <a:lnSpc>
                <a:spcPts val="6200"/>
              </a:lnSpc>
              <a:tabLst>
                <a:tab pos="457200" algn="l"/>
                <a:tab pos="2311400" algn="l"/>
              </a:tabLst>
            </a:pPr>
            <a:r>
              <a:rPr lang="en-US" altLang="zh-CN" sz="3798" dirty="0">
                <a:solidFill>
                  <a:srgbClr val="010000"/>
                </a:solidFill>
                <a:latin typeface="Comic Sans MS" pitchFamily="18" charset="0"/>
                <a:cs typeface="Comic Sans MS" pitchFamily="18" charset="0"/>
              </a:rPr>
              <a:t>•</a:t>
            </a:r>
            <a:r>
              <a:rPr lang="en-US" altLang="zh-CN" sz="3798" dirty="0">
                <a:latin typeface="Times New Roman" pitchFamily="18" charset="0"/>
                <a:cs typeface="Times New Roman" pitchFamily="18" charset="0"/>
              </a:rPr>
              <a:t> </a:t>
            </a:r>
            <a:r>
              <a:rPr lang="en-US" altLang="zh-CN" sz="3798" b="1" dirty="0">
                <a:solidFill>
                  <a:srgbClr val="000000"/>
                </a:solidFill>
                <a:latin typeface="å¾®è½¯éé»" pitchFamily="18" charset="0"/>
                <a:cs typeface="å¾®è½¯éé»" pitchFamily="18" charset="0"/>
              </a:rPr>
              <a:t>工具支持</a:t>
            </a:r>
          </a:p>
          <a:p>
            <a:pPr>
              <a:lnSpc>
                <a:spcPts val="3900"/>
              </a:lnSpc>
              <a:tabLst>
                <a:tab pos="457200" algn="l"/>
                <a:tab pos="2311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行为规约、多视图、分析、精化、实现生成、动态性</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4241800" y="330200"/>
            <a:ext cx="685800" cy="4826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3132962" y="3270159"/>
            <a:ext cx="5765800" cy="3472461"/>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48/75</a:t>
            </a:r>
          </a:p>
        </p:txBody>
      </p:sp>
      <p:sp>
        <p:nvSpPr>
          <p:cNvPr id="43" name="TextBox 1"/>
          <p:cNvSpPr txBox="1"/>
          <p:nvPr/>
        </p:nvSpPr>
        <p:spPr>
          <a:xfrm>
            <a:off x="4254500" y="203200"/>
            <a:ext cx="6223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C2</a:t>
            </a:r>
          </a:p>
        </p:txBody>
      </p:sp>
      <p:sp>
        <p:nvSpPr>
          <p:cNvPr id="44" name="TextBox 1"/>
          <p:cNvSpPr txBox="1"/>
          <p:nvPr/>
        </p:nvSpPr>
        <p:spPr>
          <a:xfrm>
            <a:off x="248994" y="837886"/>
            <a:ext cx="4828245" cy="3110019"/>
          </a:xfrm>
          <a:prstGeom prst="rect">
            <a:avLst/>
          </a:prstGeom>
          <a:noFill/>
        </p:spPr>
        <p:txBody>
          <a:bodyPr wrap="none" lIns="0" tIns="0" rIns="0" rtlCol="0">
            <a:spAutoFit/>
          </a:bodyPr>
          <a:lstStyle/>
          <a:p>
            <a:pPr>
              <a:lnSpc>
                <a:spcPts val="1900"/>
              </a:lnSpc>
              <a:tabLst>
                <a:tab pos="203200" algn="l"/>
              </a:tabLst>
            </a:pPr>
            <a:r>
              <a:rPr lang="en-US" altLang="zh-CN" sz="2202" dirty="0">
                <a:solidFill>
                  <a:srgbClr val="000000"/>
                </a:solidFill>
                <a:latin typeface="Times New Roman" pitchFamily="18" charset="0"/>
                <a:cs typeface="Times New Roman" pitchFamily="18" charset="0"/>
              </a:rPr>
              <a:t>Component</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a:t>
            </a:r>
          </a:p>
          <a:p>
            <a:pPr>
              <a:lnSpc>
                <a:spcPts val="2900"/>
              </a:lnSpc>
              <a:tabLst>
                <a:tab pos="203200" algn="l"/>
              </a:tabLst>
            </a:pPr>
            <a:r>
              <a:rPr lang="en-US" altLang="zh-CN" dirty="0"/>
              <a:t>	</a:t>
            </a:r>
            <a:r>
              <a:rPr lang="en-US" altLang="zh-CN" sz="2202" b="1" dirty="0">
                <a:solidFill>
                  <a:srgbClr val="000000"/>
                </a:solidFill>
                <a:latin typeface="Times New Roman" pitchFamily="18" charset="0"/>
                <a:cs typeface="Times New Roman" pitchFamily="18" charset="0"/>
              </a:rPr>
              <a:t>component</a:t>
            </a:r>
            <a:r>
              <a:rPr lang="en-US" altLang="zh-CN" sz="2202" dirty="0">
                <a:latin typeface="Times New Roman" pitchFamily="18" charset="0"/>
                <a:cs typeface="Times New Roman" pitchFamily="18" charset="0"/>
              </a:rPr>
              <a:t> </a:t>
            </a:r>
            <a:r>
              <a:rPr lang="en-US" altLang="zh-CN" sz="2202" dirty="0" err="1">
                <a:solidFill>
                  <a:srgbClr val="000000"/>
                </a:solidFill>
                <a:latin typeface="Times New Roman" pitchFamily="18" charset="0"/>
                <a:cs typeface="Times New Roman" pitchFamily="18" charset="0"/>
              </a:rPr>
              <a:t>component_name</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is</a:t>
            </a:r>
          </a:p>
          <a:p>
            <a:pPr>
              <a:lnSpc>
                <a:spcPts val="1900"/>
              </a:lnSpc>
              <a:tabLst>
                <a:tab pos="215900" algn="l"/>
              </a:tabLst>
            </a:pPr>
            <a:r>
              <a:rPr lang="zh-CN" altLang="en-US" sz="2202" b="1" dirty="0">
                <a:solidFill>
                  <a:srgbClr val="000000"/>
                </a:solidFill>
                <a:latin typeface="Times New Roman" pitchFamily="18" charset="0"/>
                <a:cs typeface="Times New Roman" pitchFamily="18" charset="0"/>
              </a:rPr>
              <a:t>   </a:t>
            </a:r>
            <a:r>
              <a:rPr lang="en-US" altLang="zh-CN" sz="2202" b="1" dirty="0">
                <a:solidFill>
                  <a:srgbClr val="000000"/>
                </a:solidFill>
                <a:latin typeface="Times New Roman" pitchFamily="18" charset="0"/>
                <a:cs typeface="Times New Roman" pitchFamily="18" charset="0"/>
              </a:rPr>
              <a:t>interface</a:t>
            </a:r>
            <a:r>
              <a:rPr lang="en-US" altLang="zh-CN" sz="2202" dirty="0">
                <a:latin typeface="Times New Roman" pitchFamily="18" charset="0"/>
                <a:cs typeface="Times New Roman" pitchFamily="18" charset="0"/>
              </a:rPr>
              <a:t> </a:t>
            </a:r>
            <a:r>
              <a:rPr lang="en-US" altLang="zh-CN" sz="2202" dirty="0" err="1">
                <a:solidFill>
                  <a:srgbClr val="000000"/>
                </a:solidFill>
                <a:latin typeface="Times New Roman" pitchFamily="18" charset="0"/>
                <a:cs typeface="Times New Roman" pitchFamily="18" charset="0"/>
              </a:rPr>
              <a:t>component_message_interface</a:t>
            </a:r>
            <a:endParaRPr lang="en-US" altLang="zh-CN" sz="2202" dirty="0">
              <a:solidFill>
                <a:srgbClr val="000000"/>
              </a:solidFill>
              <a:latin typeface="Times New Roman" pitchFamily="18" charset="0"/>
              <a:cs typeface="Times New Roman" pitchFamily="18" charset="0"/>
            </a:endParaRPr>
          </a:p>
          <a:p>
            <a:pPr>
              <a:lnSpc>
                <a:spcPts val="2900"/>
              </a:lnSpc>
              <a:tabLst>
                <a:tab pos="215900" algn="l"/>
              </a:tabLst>
            </a:pPr>
            <a:r>
              <a:rPr lang="en-US" altLang="zh-CN" sz="2400" dirty="0"/>
              <a:t>	</a:t>
            </a:r>
            <a:r>
              <a:rPr lang="en-US" altLang="zh-CN" sz="2202" b="1" dirty="0">
                <a:solidFill>
                  <a:srgbClr val="000000"/>
                </a:solidFill>
                <a:latin typeface="Times New Roman" pitchFamily="18" charset="0"/>
                <a:cs typeface="Times New Roman" pitchFamily="18" charset="0"/>
              </a:rPr>
              <a:t>parameters</a:t>
            </a:r>
            <a:r>
              <a:rPr lang="en-US" altLang="zh-CN" sz="2202" dirty="0">
                <a:latin typeface="Times New Roman" pitchFamily="18" charset="0"/>
                <a:cs typeface="Times New Roman" pitchFamily="18" charset="0"/>
              </a:rPr>
              <a:t> </a:t>
            </a:r>
            <a:r>
              <a:rPr lang="en-US" altLang="zh-CN" sz="2202" dirty="0" err="1">
                <a:solidFill>
                  <a:srgbClr val="000000"/>
                </a:solidFill>
                <a:latin typeface="Times New Roman" pitchFamily="18" charset="0"/>
                <a:cs typeface="Times New Roman" pitchFamily="18" charset="0"/>
              </a:rPr>
              <a:t>component_parameters</a:t>
            </a:r>
            <a:endParaRPr lang="en-US" altLang="zh-CN" sz="2202" dirty="0">
              <a:solidFill>
                <a:srgbClr val="000000"/>
              </a:solidFill>
              <a:latin typeface="Times New Roman" pitchFamily="18" charset="0"/>
              <a:cs typeface="Times New Roman" pitchFamily="18" charset="0"/>
            </a:endParaRPr>
          </a:p>
          <a:p>
            <a:pPr>
              <a:lnSpc>
                <a:spcPts val="2900"/>
              </a:lnSpc>
              <a:tabLst>
                <a:tab pos="215900" algn="l"/>
              </a:tabLst>
            </a:pPr>
            <a:r>
              <a:rPr lang="en-US" altLang="zh-CN" sz="2400" dirty="0"/>
              <a:t>	</a:t>
            </a:r>
            <a:r>
              <a:rPr lang="en-US" altLang="zh-CN" sz="2202" b="1" dirty="0">
                <a:solidFill>
                  <a:srgbClr val="000000"/>
                </a:solidFill>
                <a:latin typeface="Times New Roman" pitchFamily="18" charset="0"/>
                <a:cs typeface="Times New Roman" pitchFamily="18" charset="0"/>
              </a:rPr>
              <a:t>methods</a:t>
            </a:r>
            <a:r>
              <a:rPr lang="en-US" altLang="zh-CN" sz="2202" dirty="0">
                <a:latin typeface="Times New Roman" pitchFamily="18" charset="0"/>
                <a:cs typeface="Times New Roman" pitchFamily="18" charset="0"/>
              </a:rPr>
              <a:t> </a:t>
            </a:r>
            <a:r>
              <a:rPr lang="en-US" altLang="zh-CN" sz="2202" dirty="0" err="1">
                <a:solidFill>
                  <a:srgbClr val="000000"/>
                </a:solidFill>
                <a:latin typeface="Times New Roman" pitchFamily="18" charset="0"/>
                <a:cs typeface="Times New Roman" pitchFamily="18" charset="0"/>
              </a:rPr>
              <a:t>component_methods</a:t>
            </a:r>
            <a:endParaRPr lang="en-US" altLang="zh-CN" sz="2202" dirty="0">
              <a:solidFill>
                <a:srgbClr val="000000"/>
              </a:solidFill>
              <a:latin typeface="Times New Roman" pitchFamily="18" charset="0"/>
              <a:cs typeface="Times New Roman" pitchFamily="18" charset="0"/>
            </a:endParaRPr>
          </a:p>
          <a:p>
            <a:pPr>
              <a:lnSpc>
                <a:spcPts val="2900"/>
              </a:lnSpc>
              <a:tabLst>
                <a:tab pos="215900" algn="l"/>
              </a:tabLst>
            </a:pPr>
            <a:r>
              <a:rPr lang="en-US" altLang="zh-CN" sz="2400" dirty="0"/>
              <a:t>	</a:t>
            </a:r>
            <a:r>
              <a:rPr lang="en-US" altLang="zh-CN" sz="2202" dirty="0">
                <a:solidFill>
                  <a:srgbClr val="000000"/>
                </a:solidFill>
                <a:latin typeface="Times New Roman" pitchFamily="18" charset="0"/>
                <a:cs typeface="Times New Roman" pitchFamily="18" charset="0"/>
              </a:rPr>
              <a:t>[</a:t>
            </a:r>
            <a:r>
              <a:rPr lang="en-US" altLang="zh-CN" sz="2202" b="1" dirty="0">
                <a:solidFill>
                  <a:srgbClr val="000000"/>
                </a:solidFill>
                <a:latin typeface="Times New Roman" pitchFamily="18" charset="0"/>
                <a:cs typeface="Times New Roman" pitchFamily="18" charset="0"/>
              </a:rPr>
              <a:t>behavior</a:t>
            </a:r>
            <a:r>
              <a:rPr lang="en-US" altLang="zh-CN" sz="2202" dirty="0">
                <a:latin typeface="Times New Roman" pitchFamily="18" charset="0"/>
                <a:cs typeface="Times New Roman" pitchFamily="18" charset="0"/>
              </a:rPr>
              <a:t> </a:t>
            </a:r>
            <a:r>
              <a:rPr lang="en-US" altLang="zh-CN" sz="2202" dirty="0" err="1">
                <a:solidFill>
                  <a:srgbClr val="000000"/>
                </a:solidFill>
                <a:latin typeface="Times New Roman" pitchFamily="18" charset="0"/>
                <a:cs typeface="Times New Roman" pitchFamily="18" charset="0"/>
              </a:rPr>
              <a:t>component_behavior</a:t>
            </a:r>
            <a:r>
              <a:rPr lang="en-US" altLang="zh-CN" sz="2202" dirty="0">
                <a:solidFill>
                  <a:srgbClr val="000000"/>
                </a:solidFill>
                <a:latin typeface="Times New Roman" pitchFamily="18" charset="0"/>
                <a:cs typeface="Times New Roman" pitchFamily="18" charset="0"/>
              </a:rPr>
              <a:t>]</a:t>
            </a:r>
          </a:p>
          <a:p>
            <a:pPr>
              <a:lnSpc>
                <a:spcPts val="2900"/>
              </a:lnSpc>
              <a:tabLst>
                <a:tab pos="215900" algn="l"/>
              </a:tabLst>
            </a:pPr>
            <a:r>
              <a:rPr lang="en-US" altLang="zh-CN" sz="2400" dirty="0"/>
              <a:t>	</a:t>
            </a:r>
            <a:r>
              <a:rPr lang="en-US" altLang="zh-CN" sz="2202" dirty="0">
                <a:solidFill>
                  <a:srgbClr val="000000"/>
                </a:solidFill>
                <a:latin typeface="Times New Roman" pitchFamily="18" charset="0"/>
                <a:cs typeface="Times New Roman" pitchFamily="18" charset="0"/>
              </a:rPr>
              <a:t>[</a:t>
            </a:r>
            <a:r>
              <a:rPr lang="en-US" altLang="zh-CN" sz="2202" b="1" dirty="0">
                <a:solidFill>
                  <a:srgbClr val="000000"/>
                </a:solidFill>
                <a:latin typeface="Times New Roman" pitchFamily="18" charset="0"/>
                <a:cs typeface="Times New Roman" pitchFamily="18" charset="0"/>
              </a:rPr>
              <a:t>context</a:t>
            </a:r>
            <a:r>
              <a:rPr lang="en-US" altLang="zh-CN" sz="2202" dirty="0">
                <a:latin typeface="Times New Roman" pitchFamily="18" charset="0"/>
                <a:cs typeface="Times New Roman" pitchFamily="18" charset="0"/>
              </a:rPr>
              <a:t> </a:t>
            </a:r>
            <a:r>
              <a:rPr lang="en-US" altLang="zh-CN" sz="2202" dirty="0" err="1">
                <a:solidFill>
                  <a:srgbClr val="000000"/>
                </a:solidFill>
                <a:latin typeface="Times New Roman" pitchFamily="18" charset="0"/>
                <a:cs typeface="Times New Roman" pitchFamily="18" charset="0"/>
              </a:rPr>
              <a:t>component_context</a:t>
            </a:r>
            <a:r>
              <a:rPr lang="en-US" altLang="zh-CN" sz="2202" dirty="0">
                <a:solidFill>
                  <a:srgbClr val="000000"/>
                </a:solidFill>
                <a:latin typeface="Times New Roman" pitchFamily="18" charset="0"/>
                <a:cs typeface="Times New Roman" pitchFamily="18" charset="0"/>
              </a:rPr>
              <a:t>]</a:t>
            </a:r>
          </a:p>
          <a:p>
            <a:pPr>
              <a:lnSpc>
                <a:spcPts val="2900"/>
              </a:lnSpc>
              <a:tabLst>
                <a:tab pos="215900" algn="l"/>
              </a:tabLst>
            </a:pPr>
            <a:r>
              <a:rPr lang="en-US" altLang="zh-CN" sz="2202" b="1" dirty="0">
                <a:solidFill>
                  <a:srgbClr val="000000"/>
                </a:solidFill>
                <a:latin typeface="Times New Roman" pitchFamily="18" charset="0"/>
                <a:cs typeface="Times New Roman" pitchFamily="18" charset="0"/>
              </a:rPr>
              <a:t>end</a:t>
            </a:r>
            <a:r>
              <a:rPr lang="en-US" altLang="zh-CN" sz="2202" dirty="0">
                <a:latin typeface="Times New Roman" pitchFamily="18" charset="0"/>
                <a:cs typeface="Times New Roman" pitchFamily="18" charset="0"/>
              </a:rPr>
              <a:t> </a:t>
            </a:r>
            <a:r>
              <a:rPr lang="en-US" altLang="zh-CN" sz="2202" dirty="0" err="1">
                <a:solidFill>
                  <a:srgbClr val="000000"/>
                </a:solidFill>
                <a:latin typeface="Times New Roman" pitchFamily="18" charset="0"/>
                <a:cs typeface="Times New Roman" pitchFamily="18" charset="0"/>
              </a:rPr>
              <a:t>component_name</a:t>
            </a:r>
            <a:r>
              <a:rPr lang="en-US" altLang="zh-CN" sz="2202" dirty="0">
                <a:solidFill>
                  <a:srgbClr val="000000"/>
                </a:solidFill>
                <a:latin typeface="Times New Roman" pitchFamily="18" charset="0"/>
                <a:cs typeface="Times New Roman" pitchFamily="18" charset="0"/>
              </a:rPr>
              <a:t>;</a:t>
            </a:r>
          </a:p>
          <a:p>
            <a:pPr>
              <a:lnSpc>
                <a:spcPts val="2900"/>
              </a:lnSpc>
              <a:tabLst>
                <a:tab pos="203200" algn="l"/>
              </a:tabLst>
            </a:pPr>
            <a:endParaRPr lang="en-US" altLang="zh-CN" sz="2202" dirty="0">
              <a:solidFill>
                <a:srgbClr val="000000"/>
              </a:solidFill>
              <a:latin typeface="Times New Roman" pitchFamily="18" charset="0"/>
              <a:cs typeface="Times New Roman" pitchFamily="18" charset="0"/>
            </a:endParaRPr>
          </a:p>
        </p:txBody>
      </p:sp>
      <p:sp>
        <p:nvSpPr>
          <p:cNvPr id="45" name="TextBox 1"/>
          <p:cNvSpPr txBox="1"/>
          <p:nvPr/>
        </p:nvSpPr>
        <p:spPr>
          <a:xfrm>
            <a:off x="520700" y="1727200"/>
            <a:ext cx="218008" cy="289823"/>
          </a:xfrm>
          <a:prstGeom prst="rect">
            <a:avLst/>
          </a:prstGeom>
          <a:noFill/>
        </p:spPr>
        <p:txBody>
          <a:bodyPr wrap="none" lIns="0" tIns="0" rIns="0" rtlCol="0">
            <a:spAutoFit/>
          </a:bodyPr>
          <a:lstStyle/>
          <a:p>
            <a:pPr>
              <a:lnSpc>
                <a:spcPts val="1900"/>
              </a:lnSpc>
              <a:tabLst>
                <a:tab pos="215900" algn="l"/>
              </a:tabLst>
            </a:pPr>
            <a:r>
              <a:rPr lang="en-US" altLang="zh-CN" dirty="0"/>
              <a:t>	</a:t>
            </a:r>
            <a:endParaRPr lang="en-US" altLang="zh-CN" sz="2202" dirty="0">
              <a:solidFill>
                <a:srgbClr val="000000"/>
              </a:solidFill>
              <a:latin typeface="Times New Roman" pitchFamily="18" charset="0"/>
              <a:cs typeface="Times New Roman" pitchFamily="18" charset="0"/>
            </a:endParaRPr>
          </a:p>
        </p:txBody>
      </p:sp>
      <p:sp>
        <p:nvSpPr>
          <p:cNvPr id="46" name="TextBox 1"/>
          <p:cNvSpPr txBox="1"/>
          <p:nvPr/>
        </p:nvSpPr>
        <p:spPr>
          <a:xfrm>
            <a:off x="4889500" y="1079500"/>
            <a:ext cx="1854200" cy="381000"/>
          </a:xfrm>
          <a:prstGeom prst="rect">
            <a:avLst/>
          </a:prstGeom>
          <a:noFill/>
        </p:spPr>
        <p:txBody>
          <a:bodyPr wrap="none" lIns="0" tIns="0" rIns="0" rtlCol="0">
            <a:spAutoFit/>
          </a:bodyPr>
          <a:lstStyle/>
          <a:p>
            <a:pPr>
              <a:lnSpc>
                <a:spcPts val="3000"/>
              </a:lnSpc>
              <a:tabLst/>
            </a:pPr>
            <a:r>
              <a:rPr lang="en-US" altLang="zh-CN" sz="2802" b="1" dirty="0">
                <a:solidFill>
                  <a:srgbClr val="FF0000"/>
                </a:solidFill>
                <a:latin typeface="Times New Roman" pitchFamily="18" charset="0"/>
                <a:cs typeface="Times New Roman" pitchFamily="18" charset="0"/>
              </a:rPr>
              <a:t>C2</a:t>
            </a:r>
            <a:r>
              <a:rPr lang="en-US" altLang="zh-CN" sz="2802" dirty="0">
                <a:solidFill>
                  <a:srgbClr val="FF0000"/>
                </a:solidFill>
                <a:latin typeface="SimHei" pitchFamily="18" charset="0"/>
                <a:cs typeface="SimHei" pitchFamily="18" charset="0"/>
              </a:rPr>
              <a:t>构件描述</a:t>
            </a:r>
          </a:p>
        </p:txBody>
      </p:sp>
      <p:sp>
        <p:nvSpPr>
          <p:cNvPr id="47" name="TextBox 1"/>
          <p:cNvSpPr txBox="1"/>
          <p:nvPr/>
        </p:nvSpPr>
        <p:spPr>
          <a:xfrm>
            <a:off x="6291465" y="5687985"/>
            <a:ext cx="2565400" cy="381000"/>
          </a:xfrm>
          <a:prstGeom prst="rect">
            <a:avLst/>
          </a:prstGeom>
          <a:noFill/>
        </p:spPr>
        <p:txBody>
          <a:bodyPr wrap="none" lIns="0" tIns="0" rIns="0" rtlCol="0">
            <a:spAutoFit/>
          </a:bodyPr>
          <a:lstStyle/>
          <a:p>
            <a:pPr>
              <a:lnSpc>
                <a:spcPts val="3000"/>
              </a:lnSpc>
              <a:tabLst/>
            </a:pPr>
            <a:r>
              <a:rPr lang="en-US" altLang="zh-CN" sz="2802" b="1" dirty="0">
                <a:solidFill>
                  <a:srgbClr val="FF0000"/>
                </a:solidFill>
                <a:latin typeface="Times New Roman" pitchFamily="18" charset="0"/>
                <a:cs typeface="Times New Roman" pitchFamily="18" charset="0"/>
              </a:rPr>
              <a:t>C2</a:t>
            </a:r>
            <a:r>
              <a:rPr lang="en-US" altLang="zh-CN" sz="2802" dirty="0">
                <a:solidFill>
                  <a:srgbClr val="FF0000"/>
                </a:solidFill>
                <a:latin typeface="SimHei" pitchFamily="18" charset="0"/>
                <a:cs typeface="SimHei" pitchFamily="18" charset="0"/>
              </a:rPr>
              <a:t>体系结构描述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3"/>
          <p:cNvPicPr>
            <a:picLocks noChangeAspect="1" noChangeArrowheads="1"/>
          </p:cNvPicPr>
          <p:nvPr/>
        </p:nvPicPr>
        <p:blipFill>
          <a:blip r:embed="rId2"/>
          <a:srcRect/>
          <a:stretch>
            <a:fillRect/>
          </a:stretch>
        </p:blipFill>
        <p:spPr bwMode="auto">
          <a:xfrm>
            <a:off x="5486400" y="3352800"/>
            <a:ext cx="2984500" cy="27559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115300" y="6273800"/>
            <a:ext cx="4064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6/75</a:t>
            </a:r>
          </a:p>
        </p:txBody>
      </p:sp>
      <p:sp>
        <p:nvSpPr>
          <p:cNvPr id="43" name="TextBox 1"/>
          <p:cNvSpPr txBox="1"/>
          <p:nvPr/>
        </p:nvSpPr>
        <p:spPr>
          <a:xfrm>
            <a:off x="469900" y="330200"/>
            <a:ext cx="7658100" cy="3619500"/>
          </a:xfrm>
          <a:prstGeom prst="rect">
            <a:avLst/>
          </a:prstGeom>
          <a:noFill/>
        </p:spPr>
        <p:txBody>
          <a:bodyPr wrap="none" lIns="0" tIns="0" rIns="0" rtlCol="0">
            <a:spAutoFit/>
          </a:bodyPr>
          <a:lstStyle/>
          <a:p>
            <a:pPr>
              <a:lnSpc>
                <a:spcPts val="5200"/>
              </a:lnSpc>
              <a:tabLst>
                <a:tab pos="342900" algn="l"/>
                <a:tab pos="1041400" algn="l"/>
              </a:tabLst>
            </a:pPr>
            <a:r>
              <a:rPr lang="en-US" altLang="zh-CN" dirty="0"/>
              <a:t>		</a:t>
            </a:r>
            <a:r>
              <a:rPr lang="en-US" altLang="zh-CN" sz="4002" b="1" dirty="0">
                <a:solidFill>
                  <a:srgbClr val="3D00EA"/>
                </a:solidFill>
                <a:latin typeface="å¾®è½¯éé»" pitchFamily="18" charset="0"/>
                <a:cs typeface="å¾®è½¯éé»" pitchFamily="18" charset="0"/>
              </a:rPr>
              <a:t>实现需求向实现跨越的桥梁</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700"/>
              </a:lnSpc>
              <a:tabLst>
                <a:tab pos="342900" algn="l"/>
                <a:tab pos="1041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从需求迈向实现的一次重要跨越</a:t>
            </a:r>
          </a:p>
          <a:p>
            <a:pPr>
              <a:lnSpc>
                <a:spcPts val="5100"/>
              </a:lnSpc>
              <a:tabLst>
                <a:tab pos="342900" algn="l"/>
                <a:tab pos="1041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联系需求和实现的重要桥梁</a:t>
            </a:r>
          </a:p>
          <a:p>
            <a:pPr>
              <a:lnSpc>
                <a:spcPts val="5200"/>
              </a:lnSpc>
              <a:tabLst>
                <a:tab pos="342900" algn="l"/>
                <a:tab pos="1041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在很大程度上决定了系统的总体质量</a:t>
            </a:r>
          </a:p>
          <a:p>
            <a:pPr>
              <a:lnSpc>
                <a:spcPts val="4100"/>
              </a:lnSpc>
              <a:tabLst>
                <a:tab pos="342900" algn="l"/>
                <a:tab pos="1041400" algn="l"/>
              </a:tabLst>
            </a:pPr>
            <a:r>
              <a:rPr lang="en-US" altLang="zh-CN" dirty="0"/>
              <a:t>	</a:t>
            </a:r>
            <a:r>
              <a:rPr lang="en-US" altLang="zh-CN" sz="3600" b="1" dirty="0">
                <a:solidFill>
                  <a:srgbClr val="000000"/>
                </a:solidFill>
                <a:latin typeface="å¾®è½¯éé»" pitchFamily="18" charset="0"/>
                <a:cs typeface="å¾®è½¯éé»" pitchFamily="18" charset="0"/>
              </a:rPr>
              <a:t>和各模块的开发策略</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463800" y="292100"/>
            <a:ext cx="4267200" cy="6477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520700" y="1130300"/>
            <a:ext cx="8026400" cy="5029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49/75</a:t>
            </a:r>
          </a:p>
        </p:txBody>
      </p:sp>
      <p:sp>
        <p:nvSpPr>
          <p:cNvPr id="43" name="TextBox 1"/>
          <p:cNvSpPr txBox="1"/>
          <p:nvPr/>
        </p:nvSpPr>
        <p:spPr>
          <a:xfrm>
            <a:off x="2476500" y="203200"/>
            <a:ext cx="41783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å¾®è½¯éé»" pitchFamily="18" charset="0"/>
                <a:cs typeface="å¾®è½¯éé»" pitchFamily="18" charset="0"/>
              </a:rPr>
              <a:t>基于</a:t>
            </a:r>
            <a:r>
              <a:rPr lang="en-US" altLang="zh-CN" sz="4002" b="1" dirty="0">
                <a:solidFill>
                  <a:srgbClr val="3D00EA"/>
                </a:solidFill>
                <a:latin typeface="Comic Sans MS" pitchFamily="18" charset="0"/>
                <a:cs typeface="Comic Sans MS" pitchFamily="18" charset="0"/>
              </a:rPr>
              <a:t>CSP</a:t>
            </a:r>
            <a:r>
              <a:rPr lang="en-US" altLang="zh-CN" sz="4002" b="1" dirty="0">
                <a:solidFill>
                  <a:srgbClr val="3D00EA"/>
                </a:solidFill>
                <a:latin typeface="å¾®è½¯éé»" pitchFamily="18" charset="0"/>
                <a:cs typeface="å¾®è½¯éé»" pitchFamily="18" charset="0"/>
              </a:rPr>
              <a:t>的</a:t>
            </a:r>
            <a:r>
              <a:rPr lang="en-US" altLang="zh-CN" sz="4002" b="1" dirty="0">
                <a:solidFill>
                  <a:srgbClr val="3D00EA"/>
                </a:solidFill>
                <a:latin typeface="Comic Sans MS" pitchFamily="18" charset="0"/>
                <a:cs typeface="Comic Sans MS" pitchFamily="18" charset="0"/>
              </a:rPr>
              <a:t>Wright</a:t>
            </a:r>
          </a:p>
        </p:txBody>
      </p:sp>
      <p:sp>
        <p:nvSpPr>
          <p:cNvPr id="44" name="TextBox 1"/>
          <p:cNvSpPr txBox="1"/>
          <p:nvPr/>
        </p:nvSpPr>
        <p:spPr>
          <a:xfrm>
            <a:off x="4191000" y="2870200"/>
            <a:ext cx="3403600" cy="774700"/>
          </a:xfrm>
          <a:prstGeom prst="rect">
            <a:avLst/>
          </a:prstGeom>
          <a:noFill/>
        </p:spPr>
        <p:txBody>
          <a:bodyPr wrap="none" lIns="0" tIns="0" rIns="0" rtlCol="0">
            <a:spAutoFit/>
          </a:bodyPr>
          <a:lstStyle/>
          <a:p>
            <a:pPr>
              <a:lnSpc>
                <a:spcPts val="3000"/>
              </a:lnSpc>
              <a:tabLst/>
            </a:pPr>
            <a:r>
              <a:rPr lang="en-US" altLang="zh-CN" sz="2802" dirty="0">
                <a:solidFill>
                  <a:srgbClr val="FF0000"/>
                </a:solidFill>
                <a:latin typeface="SimHei" pitchFamily="18" charset="0"/>
                <a:cs typeface="SimHei" pitchFamily="18" charset="0"/>
              </a:rPr>
              <a:t>简单</a:t>
            </a:r>
            <a:r>
              <a:rPr lang="en-US" altLang="zh-CN" sz="2802" b="1" dirty="0">
                <a:solidFill>
                  <a:srgbClr val="FF0000"/>
                </a:solidFill>
                <a:latin typeface="Times New Roman" pitchFamily="18" charset="0"/>
                <a:cs typeface="Times New Roman" pitchFamily="18" charset="0"/>
              </a:rPr>
              <a:t>C/S</a:t>
            </a:r>
            <a:r>
              <a:rPr lang="en-US" altLang="zh-CN" sz="2802" dirty="0">
                <a:solidFill>
                  <a:srgbClr val="FF0000"/>
                </a:solidFill>
                <a:latin typeface="SimHei" pitchFamily="18" charset="0"/>
                <a:cs typeface="SimHei" pitchFamily="18" charset="0"/>
              </a:rPr>
              <a:t>系统体系结构</a:t>
            </a:r>
          </a:p>
          <a:p>
            <a:pPr>
              <a:lnSpc>
                <a:spcPts val="3100"/>
              </a:lnSpc>
              <a:tabLst/>
            </a:pPr>
            <a:r>
              <a:rPr lang="en-US" altLang="zh-CN" sz="2802" dirty="0">
                <a:solidFill>
                  <a:srgbClr val="FF0000"/>
                </a:solidFill>
                <a:latin typeface="SimHei" pitchFamily="18" charset="0"/>
                <a:cs typeface="SimHei" pitchFamily="18" charset="0"/>
              </a:rPr>
              <a:t>及连接器描述</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467100" y="330200"/>
            <a:ext cx="2247900" cy="508000"/>
          </a:xfrm>
          <a:prstGeom prst="rect">
            <a:avLst/>
          </a:prstGeom>
          <a:noFill/>
        </p:spPr>
      </p:pic>
      <p:pic>
        <p:nvPicPr>
          <p:cNvPr id="41" name="Picture 3"/>
          <p:cNvPicPr>
            <a:picLocks noChangeAspect="1" noChangeArrowheads="1"/>
          </p:cNvPicPr>
          <p:nvPr/>
        </p:nvPicPr>
        <p:blipFill>
          <a:blip r:embed="rId3"/>
          <a:srcRect/>
          <a:stretch>
            <a:fillRect/>
          </a:stretch>
        </p:blipFill>
        <p:spPr bwMode="auto">
          <a:xfrm>
            <a:off x="76200" y="1371600"/>
            <a:ext cx="4127500" cy="4203700"/>
          </a:xfrm>
          <a:prstGeom prst="rect">
            <a:avLst/>
          </a:prstGeom>
          <a:noFill/>
        </p:spPr>
      </p:pic>
      <p:pic>
        <p:nvPicPr>
          <p:cNvPr id="42" name="Picture 3"/>
          <p:cNvPicPr>
            <a:picLocks noChangeAspect="1" noChangeArrowheads="1"/>
          </p:cNvPicPr>
          <p:nvPr/>
        </p:nvPicPr>
        <p:blipFill>
          <a:blip r:embed="rId4"/>
          <a:srcRect/>
          <a:stretch>
            <a:fillRect/>
          </a:stretch>
        </p:blipFill>
        <p:spPr bwMode="auto">
          <a:xfrm>
            <a:off x="4254500" y="1130300"/>
            <a:ext cx="4356100" cy="4521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50/75</a:t>
            </a:r>
          </a:p>
        </p:txBody>
      </p:sp>
      <p:sp>
        <p:nvSpPr>
          <p:cNvPr id="44" name="TextBox 1"/>
          <p:cNvSpPr txBox="1"/>
          <p:nvPr/>
        </p:nvSpPr>
        <p:spPr>
          <a:xfrm>
            <a:off x="3492500" y="203200"/>
            <a:ext cx="21463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Comic Sans MS" pitchFamily="18" charset="0"/>
                <a:cs typeface="Comic Sans MS" pitchFamily="18" charset="0"/>
              </a:rPr>
              <a:t>xADL2.0</a:t>
            </a:r>
          </a:p>
        </p:txBody>
      </p:sp>
      <p:sp>
        <p:nvSpPr>
          <p:cNvPr id="45" name="TextBox 1"/>
          <p:cNvSpPr txBox="1"/>
          <p:nvPr/>
        </p:nvSpPr>
        <p:spPr>
          <a:xfrm>
            <a:off x="1917700" y="5753100"/>
            <a:ext cx="6451600" cy="381000"/>
          </a:xfrm>
          <a:prstGeom prst="rect">
            <a:avLst/>
          </a:prstGeom>
          <a:noFill/>
        </p:spPr>
        <p:txBody>
          <a:bodyPr wrap="none" lIns="0" tIns="0" rIns="0" rtlCol="0">
            <a:spAutoFit/>
          </a:bodyPr>
          <a:lstStyle/>
          <a:p>
            <a:pPr>
              <a:lnSpc>
                <a:spcPts val="3000"/>
              </a:lnSpc>
              <a:tabLst/>
            </a:pPr>
            <a:r>
              <a:rPr lang="en-US" altLang="zh-CN" sz="2802" dirty="0">
                <a:solidFill>
                  <a:srgbClr val="FF0000"/>
                </a:solidFill>
                <a:latin typeface="SimHei" pitchFamily="18" charset="0"/>
                <a:cs typeface="SimHei" pitchFamily="18" charset="0"/>
              </a:rPr>
              <a:t>基于</a:t>
            </a:r>
            <a:r>
              <a:rPr lang="en-US" altLang="zh-CN" sz="2802" b="1" dirty="0">
                <a:solidFill>
                  <a:srgbClr val="FF0000"/>
                </a:solidFill>
                <a:latin typeface="Times New Roman" pitchFamily="18" charset="0"/>
                <a:cs typeface="Times New Roman" pitchFamily="18" charset="0"/>
              </a:rPr>
              <a:t>XML</a:t>
            </a:r>
            <a:r>
              <a:rPr lang="en-US" altLang="zh-CN" sz="2802" dirty="0">
                <a:solidFill>
                  <a:srgbClr val="FF0000"/>
                </a:solidFill>
                <a:latin typeface="SimHei" pitchFamily="18" charset="0"/>
                <a:cs typeface="SimHei" pitchFamily="18" charset="0"/>
              </a:rPr>
              <a:t>可扩展</a:t>
            </a:r>
            <a:r>
              <a:rPr lang="en-US" altLang="zh-CN" sz="2802" b="1" dirty="0">
                <a:solidFill>
                  <a:srgbClr val="FF0000"/>
                </a:solidFill>
                <a:latin typeface="Times New Roman" pitchFamily="18" charset="0"/>
                <a:cs typeface="Times New Roman" pitchFamily="18" charset="0"/>
              </a:rPr>
              <a:t>(</a:t>
            </a:r>
            <a:r>
              <a:rPr lang="en-US" altLang="zh-CN" sz="2802" dirty="0">
                <a:solidFill>
                  <a:srgbClr val="FF0000"/>
                </a:solidFill>
                <a:latin typeface="SimHei" pitchFamily="18" charset="0"/>
                <a:cs typeface="SimHei" pitchFamily="18" charset="0"/>
              </a:rPr>
              <a:t>可变性、版本等</a:t>
            </a:r>
            <a:r>
              <a:rPr lang="en-US" altLang="zh-CN" sz="2802" b="1" dirty="0">
                <a:solidFill>
                  <a:srgbClr val="FF0000"/>
                </a:solidFill>
                <a:latin typeface="Times New Roman" pitchFamily="18" charset="0"/>
                <a:cs typeface="Times New Roman" pitchFamily="18" charset="0"/>
              </a:rPr>
              <a:t>)</a:t>
            </a:r>
            <a:r>
              <a:rPr lang="en-US" altLang="zh-CN" sz="2802" dirty="0">
                <a:solidFill>
                  <a:srgbClr val="FF0000"/>
                </a:solidFill>
                <a:latin typeface="SimHei" pitchFamily="18" charset="0"/>
                <a:cs typeface="SimHei" pitchFamily="18" charset="0"/>
              </a:rPr>
              <a:t>的</a:t>
            </a:r>
            <a:r>
              <a:rPr lang="en-US" altLang="zh-CN" sz="2802" b="1" dirty="0">
                <a:solidFill>
                  <a:srgbClr val="FF0000"/>
                </a:solidFill>
                <a:latin typeface="Times New Roman" pitchFamily="18" charset="0"/>
                <a:cs typeface="Times New Roman" pitchFamily="18" charset="0"/>
              </a:rPr>
              <a:t>ADL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
          <p:cNvSpPr txBox="1"/>
          <p:nvPr/>
        </p:nvSpPr>
        <p:spPr>
          <a:xfrm>
            <a:off x="469900" y="419100"/>
            <a:ext cx="7016344"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软件体系结构概念及发展历程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软件体系结构风格</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软件体系结构描述</a:t>
            </a:r>
          </a:p>
          <a:p>
            <a:pPr>
              <a:lnSpc>
                <a:spcPts val="57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软件体系结构设计和复用</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软件体系结构分析和评估</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动态软件体系结构</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51/75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52/75</a:t>
            </a:r>
          </a:p>
        </p:txBody>
      </p:sp>
      <p:sp>
        <p:nvSpPr>
          <p:cNvPr id="42" name="TextBox 1"/>
          <p:cNvSpPr txBox="1"/>
          <p:nvPr/>
        </p:nvSpPr>
        <p:spPr>
          <a:xfrm>
            <a:off x="469900" y="393700"/>
            <a:ext cx="7670800" cy="5511800"/>
          </a:xfrm>
          <a:prstGeom prst="rect">
            <a:avLst/>
          </a:prstGeom>
          <a:noFill/>
        </p:spPr>
        <p:txBody>
          <a:bodyPr wrap="none" lIns="0" tIns="0" rIns="0" rtlCol="0">
            <a:spAutoFit/>
          </a:bodyPr>
          <a:lstStyle/>
          <a:p>
            <a:pPr>
              <a:lnSpc>
                <a:spcPts val="5200"/>
              </a:lnSpc>
              <a:tabLst>
                <a:tab pos="342900" algn="l"/>
                <a:tab pos="457200" algn="l"/>
                <a:tab pos="736600" algn="l"/>
                <a:tab pos="2057400" algn="l"/>
              </a:tabLst>
            </a:pPr>
            <a:r>
              <a:rPr lang="en-US" altLang="zh-CN" dirty="0"/>
              <a:t>				</a:t>
            </a:r>
            <a:r>
              <a:rPr lang="en-US" altLang="zh-CN" sz="4002" b="1" dirty="0">
                <a:solidFill>
                  <a:srgbClr val="3D00EA"/>
                </a:solidFill>
                <a:latin typeface="å¾®è½¯éé»" pitchFamily="18" charset="0"/>
                <a:cs typeface="å¾®è½¯éé»" pitchFamily="18" charset="0"/>
              </a:rPr>
              <a:t>软件体系结构设计</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通过一系列的设计活动，获得满足系统功</a:t>
            </a:r>
          </a:p>
          <a:p>
            <a:pPr>
              <a:lnSpc>
                <a:spcPts val="3700"/>
              </a:lnSpc>
              <a:tabLst>
                <a:tab pos="342900" algn="l"/>
                <a:tab pos="457200" algn="l"/>
                <a:tab pos="736600" algn="l"/>
                <a:tab pos="2057400" algn="l"/>
              </a:tabLst>
            </a:pPr>
            <a:r>
              <a:rPr lang="en-US" altLang="zh-CN" dirty="0"/>
              <a:t>	</a:t>
            </a:r>
            <a:r>
              <a:rPr lang="en-US" altLang="zh-CN" sz="3198" b="1" dirty="0">
                <a:solidFill>
                  <a:srgbClr val="000000"/>
                </a:solidFill>
                <a:latin typeface="å¾®è½¯éé»" pitchFamily="18" charset="0"/>
                <a:cs typeface="å¾®è½¯éé»" pitchFamily="18" charset="0"/>
              </a:rPr>
              <a:t>能性需求并且符合非功能性需求约束的</a:t>
            </a:r>
          </a:p>
          <a:p>
            <a:pPr>
              <a:lnSpc>
                <a:spcPts val="3900"/>
              </a:lnSpc>
              <a:tabLst>
                <a:tab pos="342900" algn="l"/>
                <a:tab pos="457200" algn="l"/>
                <a:tab pos="736600" algn="l"/>
                <a:tab pos="2057400" algn="l"/>
              </a:tabLst>
            </a:pPr>
            <a:r>
              <a:rPr lang="en-US" altLang="zh-CN" dirty="0"/>
              <a:t>	</a:t>
            </a:r>
            <a:r>
              <a:rPr lang="en-US" altLang="zh-CN" sz="3198" b="1" dirty="0">
                <a:solidFill>
                  <a:srgbClr val="000000"/>
                </a:solidFill>
                <a:latin typeface="Comic Sans MS" pitchFamily="18" charset="0"/>
                <a:cs typeface="Comic Sans MS" pitchFamily="18" charset="0"/>
              </a:rPr>
              <a:t>SA</a:t>
            </a:r>
            <a:r>
              <a:rPr lang="en-US" altLang="zh-CN" sz="3198" b="1" dirty="0">
                <a:solidFill>
                  <a:srgbClr val="000000"/>
                </a:solidFill>
                <a:latin typeface="å¾®è½¯éé»" pitchFamily="18" charset="0"/>
                <a:cs typeface="å¾®è½¯éé»" pitchFamily="18" charset="0"/>
              </a:rPr>
              <a:t>模型</a:t>
            </a:r>
          </a:p>
          <a:p>
            <a:pPr>
              <a:lnSpc>
                <a:spcPts val="4600"/>
              </a:lnSpc>
              <a:tabLst>
                <a:tab pos="342900" algn="l"/>
                <a:tab pos="457200" algn="l"/>
                <a:tab pos="736600" algn="l"/>
                <a:tab pos="205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认识到功能性和非功能性需求对</a:t>
            </a:r>
            <a:r>
              <a:rPr lang="en-US" altLang="zh-CN" sz="3198" b="1" dirty="0">
                <a:solidFill>
                  <a:srgbClr val="000000"/>
                </a:solidFill>
                <a:latin typeface="Comic Sans MS" pitchFamily="18" charset="0"/>
                <a:cs typeface="Comic Sans MS" pitchFamily="18" charset="0"/>
              </a:rPr>
              <a:t>SA</a:t>
            </a:r>
            <a:r>
              <a:rPr lang="en-US" altLang="zh-CN" sz="3198" b="1" dirty="0">
                <a:solidFill>
                  <a:srgbClr val="000000"/>
                </a:solidFill>
                <a:latin typeface="å¾®è½¯éé»" pitchFamily="18" charset="0"/>
                <a:cs typeface="å¾®è½¯éé»" pitchFamily="18" charset="0"/>
              </a:rPr>
              <a:t>设计</a:t>
            </a:r>
          </a:p>
          <a:p>
            <a:pPr>
              <a:lnSpc>
                <a:spcPts val="3700"/>
              </a:lnSpc>
              <a:tabLst>
                <a:tab pos="342900" algn="l"/>
                <a:tab pos="457200" algn="l"/>
                <a:tab pos="736600" algn="l"/>
                <a:tab pos="2057400" algn="l"/>
              </a:tabLst>
            </a:pPr>
            <a:r>
              <a:rPr lang="en-US" altLang="zh-CN" dirty="0"/>
              <a:t>	</a:t>
            </a:r>
            <a:r>
              <a:rPr lang="en-US" altLang="zh-CN" sz="3198" b="1" dirty="0">
                <a:solidFill>
                  <a:srgbClr val="000000"/>
                </a:solidFill>
                <a:latin typeface="å¾®è½¯éé»" pitchFamily="18" charset="0"/>
                <a:cs typeface="å¾®è½¯éé»" pitchFamily="18" charset="0"/>
              </a:rPr>
              <a:t>的不同影响，并分别进行处理</a:t>
            </a:r>
          </a:p>
          <a:p>
            <a:pPr>
              <a:lnSpc>
                <a:spcPts val="3000"/>
              </a:lnSpc>
              <a:tabLst>
                <a:tab pos="342900" algn="l"/>
                <a:tab pos="457200" algn="l"/>
                <a:tab pos="736600" algn="l"/>
                <a:tab pos="20574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SimHei" pitchFamily="18" charset="0"/>
                <a:cs typeface="SimHei" pitchFamily="18" charset="0"/>
              </a:rPr>
              <a:t>基于功能特征将系统划分为一些逻辑</a:t>
            </a:r>
            <a:r>
              <a:rPr lang="en-US" altLang="zh-CN" sz="2100" dirty="0">
                <a:solidFill>
                  <a:srgbClr val="000000"/>
                </a:solidFill>
                <a:latin typeface="Comic Sans MS" pitchFamily="18" charset="0"/>
                <a:cs typeface="Comic Sans MS" pitchFamily="18" charset="0"/>
              </a:rPr>
              <a:t>(</a:t>
            </a:r>
            <a:r>
              <a:rPr lang="en-US" altLang="zh-CN" sz="2100" dirty="0">
                <a:solidFill>
                  <a:srgbClr val="000000"/>
                </a:solidFill>
                <a:latin typeface="SimHei" pitchFamily="18" charset="0"/>
                <a:cs typeface="SimHei" pitchFamily="18" charset="0"/>
              </a:rPr>
              <a:t>功能</a:t>
            </a:r>
            <a:r>
              <a:rPr lang="en-US" altLang="zh-CN" sz="2100" dirty="0">
                <a:solidFill>
                  <a:srgbClr val="000000"/>
                </a:solidFill>
                <a:latin typeface="Comic Sans MS" pitchFamily="18" charset="0"/>
                <a:cs typeface="Comic Sans MS" pitchFamily="18" charset="0"/>
              </a:rPr>
              <a:t>)</a:t>
            </a:r>
            <a:r>
              <a:rPr lang="en-US" altLang="zh-CN" sz="2100" dirty="0">
                <a:solidFill>
                  <a:srgbClr val="000000"/>
                </a:solidFill>
                <a:latin typeface="SimHei" pitchFamily="18" charset="0"/>
                <a:cs typeface="SimHei" pitchFamily="18" charset="0"/>
              </a:rPr>
              <a:t>构件</a:t>
            </a:r>
          </a:p>
          <a:p>
            <a:pPr>
              <a:lnSpc>
                <a:spcPts val="3000"/>
              </a:lnSpc>
              <a:tabLst>
                <a:tab pos="342900" algn="l"/>
                <a:tab pos="457200" algn="l"/>
                <a:tab pos="736600" algn="l"/>
                <a:tab pos="20574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SimHei" pitchFamily="18" charset="0"/>
                <a:cs typeface="SimHei" pitchFamily="18" charset="0"/>
              </a:rPr>
              <a:t>考虑物理拓扑结构和各功能的执行频率等确定</a:t>
            </a:r>
            <a:r>
              <a:rPr lang="en-US" altLang="zh-CN" sz="2100" dirty="0">
                <a:solidFill>
                  <a:srgbClr val="000000"/>
                </a:solidFill>
                <a:latin typeface="Comic Sans MS" pitchFamily="18" charset="0"/>
                <a:cs typeface="Comic Sans MS" pitchFamily="18" charset="0"/>
              </a:rPr>
              <a:t>SA</a:t>
            </a:r>
            <a:r>
              <a:rPr lang="en-US" altLang="zh-CN" sz="2100" dirty="0">
                <a:solidFill>
                  <a:srgbClr val="000000"/>
                </a:solidFill>
                <a:latin typeface="SimHei" pitchFamily="18" charset="0"/>
                <a:cs typeface="SimHei" pitchFamily="18" charset="0"/>
              </a:rPr>
              <a:t>的部署和</a:t>
            </a:r>
          </a:p>
          <a:p>
            <a:pPr>
              <a:lnSpc>
                <a:spcPts val="2200"/>
              </a:lnSpc>
              <a:tabLst>
                <a:tab pos="342900" algn="l"/>
                <a:tab pos="457200" algn="l"/>
                <a:tab pos="736600" algn="l"/>
                <a:tab pos="2057400" algn="l"/>
              </a:tabLst>
            </a:pPr>
            <a:r>
              <a:rPr lang="en-US" altLang="zh-CN" dirty="0"/>
              <a:t>			</a:t>
            </a:r>
            <a:r>
              <a:rPr lang="en-US" altLang="zh-CN" sz="2100" dirty="0">
                <a:solidFill>
                  <a:srgbClr val="000000"/>
                </a:solidFill>
                <a:latin typeface="SimHei" pitchFamily="18" charset="0"/>
                <a:cs typeface="SimHei" pitchFamily="18" charset="0"/>
              </a:rPr>
              <a:t>进程结构</a:t>
            </a:r>
          </a:p>
          <a:p>
            <a:pPr>
              <a:lnSpc>
                <a:spcPts val="3400"/>
              </a:lnSpc>
              <a:tabLst>
                <a:tab pos="342900" algn="l"/>
                <a:tab pos="457200" algn="l"/>
                <a:tab pos="736600" algn="l"/>
                <a:tab pos="20574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SimHei" pitchFamily="18" charset="0"/>
                <a:cs typeface="SimHei" pitchFamily="18" charset="0"/>
              </a:rPr>
              <a:t>考虑性能、安全性等质量需求以及可复用性、可扩展性等内</a:t>
            </a:r>
          </a:p>
          <a:p>
            <a:pPr>
              <a:lnSpc>
                <a:spcPts val="2000"/>
              </a:lnSpc>
              <a:tabLst>
                <a:tab pos="342900" algn="l"/>
                <a:tab pos="457200" algn="l"/>
                <a:tab pos="736600" algn="l"/>
                <a:tab pos="2057400" algn="l"/>
              </a:tabLst>
            </a:pPr>
            <a:r>
              <a:rPr lang="en-US" altLang="zh-CN" dirty="0"/>
              <a:t>			</a:t>
            </a:r>
            <a:r>
              <a:rPr lang="en-US" altLang="zh-CN" sz="2100" dirty="0">
                <a:solidFill>
                  <a:srgbClr val="000000"/>
                </a:solidFill>
                <a:latin typeface="SimHei" pitchFamily="18" charset="0"/>
                <a:cs typeface="SimHei" pitchFamily="18" charset="0"/>
              </a:rPr>
              <a:t>部设计目标对体系结构进行优化</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53/75</a:t>
            </a:r>
          </a:p>
        </p:txBody>
      </p:sp>
      <p:sp>
        <p:nvSpPr>
          <p:cNvPr id="42" name="TextBox 1"/>
          <p:cNvSpPr txBox="1"/>
          <p:nvPr/>
        </p:nvSpPr>
        <p:spPr>
          <a:xfrm>
            <a:off x="469900" y="393700"/>
            <a:ext cx="7581900" cy="5600700"/>
          </a:xfrm>
          <a:prstGeom prst="rect">
            <a:avLst/>
          </a:prstGeom>
          <a:noFill/>
        </p:spPr>
        <p:txBody>
          <a:bodyPr wrap="none" lIns="0" tIns="0" rIns="0" rtlCol="0">
            <a:spAutoFit/>
          </a:bodyPr>
          <a:lstStyle/>
          <a:p>
            <a:pPr>
              <a:lnSpc>
                <a:spcPts val="5200"/>
              </a:lnSpc>
              <a:tabLst>
                <a:tab pos="457200" algn="l"/>
                <a:tab pos="736600" algn="l"/>
                <a:tab pos="914400" algn="l"/>
                <a:tab pos="1295400" algn="l"/>
              </a:tabLst>
            </a:pPr>
            <a:r>
              <a:rPr lang="en-US" altLang="zh-CN" dirty="0"/>
              <a:t>				</a:t>
            </a:r>
            <a:r>
              <a:rPr lang="en-US" altLang="zh-CN" sz="4002" b="1" dirty="0">
                <a:solidFill>
                  <a:srgbClr val="3D00EA"/>
                </a:solidFill>
                <a:latin typeface="å¾®è½¯éé»" pitchFamily="18" charset="0"/>
                <a:cs typeface="å¾®è½¯éé»" pitchFamily="18" charset="0"/>
              </a:rPr>
              <a:t>软件体系结构设计的复用</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900"/>
              </a:lnSpc>
              <a:tabLst>
                <a:tab pos="457200" algn="l"/>
                <a:tab pos="736600" algn="l"/>
                <a:tab pos="914400" algn="l"/>
                <a:tab pos="1295400" algn="l"/>
              </a:tabLst>
            </a:pPr>
            <a:r>
              <a:rPr lang="en-US" altLang="zh-CN" sz="3798" dirty="0">
                <a:solidFill>
                  <a:srgbClr val="010000"/>
                </a:solidFill>
                <a:latin typeface="Comic Sans MS" pitchFamily="18" charset="0"/>
                <a:cs typeface="Comic Sans MS" pitchFamily="18" charset="0"/>
              </a:rPr>
              <a:t>•</a:t>
            </a:r>
            <a:r>
              <a:rPr lang="en-US" altLang="zh-CN" sz="3798" dirty="0">
                <a:latin typeface="Times New Roman" pitchFamily="18" charset="0"/>
                <a:cs typeface="Times New Roman" pitchFamily="18" charset="0"/>
              </a:rPr>
              <a:t> </a:t>
            </a:r>
            <a:r>
              <a:rPr lang="en-US" altLang="zh-CN" sz="3798" b="1" dirty="0">
                <a:solidFill>
                  <a:srgbClr val="000000"/>
                </a:solidFill>
                <a:latin typeface="å¾®è½¯éé»" pitchFamily="18" charset="0"/>
                <a:cs typeface="å¾®è½¯éé»" pitchFamily="18" charset="0"/>
              </a:rPr>
              <a:t>体系结构本身的复用</a:t>
            </a:r>
          </a:p>
          <a:p>
            <a:pPr>
              <a:lnSpc>
                <a:spcPts val="3700"/>
              </a:lnSpc>
              <a:tabLst>
                <a:tab pos="457200" algn="l"/>
                <a:tab pos="736600" algn="l"/>
                <a:tab pos="914400" algn="l"/>
                <a:tab pos="1295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特定领域参考体系结构</a:t>
            </a:r>
            <a:r>
              <a:rPr lang="en-US" altLang="zh-CN" sz="2598" dirty="0">
                <a:solidFill>
                  <a:srgbClr val="000000"/>
                </a:solidFill>
                <a:latin typeface="Comic Sans MS" pitchFamily="18" charset="0"/>
                <a:cs typeface="Comic Sans MS" pitchFamily="18" charset="0"/>
              </a:rPr>
              <a:t>(</a:t>
            </a:r>
            <a:r>
              <a:rPr lang="en-US" altLang="zh-CN" sz="2598" dirty="0">
                <a:solidFill>
                  <a:srgbClr val="000000"/>
                </a:solidFill>
                <a:latin typeface="SimHei" pitchFamily="18" charset="0"/>
                <a:cs typeface="SimHei" pitchFamily="18" charset="0"/>
              </a:rPr>
              <a:t>产品线</a:t>
            </a:r>
            <a:r>
              <a:rPr lang="en-US" altLang="zh-CN" sz="2598" dirty="0">
                <a:solidFill>
                  <a:srgbClr val="000000"/>
                </a:solidFill>
                <a:latin typeface="Comic Sans MS" pitchFamily="18" charset="0"/>
                <a:cs typeface="Comic Sans MS" pitchFamily="18" charset="0"/>
              </a:rPr>
              <a:t>)</a:t>
            </a:r>
          </a:p>
          <a:p>
            <a:pPr>
              <a:lnSpc>
                <a:spcPts val="3700"/>
              </a:lnSpc>
              <a:tabLst>
                <a:tab pos="457200" algn="l"/>
                <a:tab pos="736600" algn="l"/>
                <a:tab pos="914400" algn="l"/>
                <a:tab pos="1295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框架</a:t>
            </a:r>
            <a:r>
              <a:rPr lang="en-US" altLang="zh-CN" sz="2598" dirty="0">
                <a:solidFill>
                  <a:srgbClr val="000000"/>
                </a:solidFill>
                <a:latin typeface="Comic Sans MS" pitchFamily="18" charset="0"/>
                <a:cs typeface="Comic Sans MS" pitchFamily="18" charset="0"/>
              </a:rPr>
              <a:t>(</a:t>
            </a:r>
            <a:r>
              <a:rPr lang="en-US" altLang="zh-CN" sz="2598" dirty="0">
                <a:solidFill>
                  <a:srgbClr val="000000"/>
                </a:solidFill>
                <a:latin typeface="SimHei" pitchFamily="18" charset="0"/>
                <a:cs typeface="SimHei" pitchFamily="18" charset="0"/>
              </a:rPr>
              <a:t>部分实现的可变体系结构</a:t>
            </a:r>
            <a:r>
              <a:rPr lang="en-US" altLang="zh-CN" sz="2598" dirty="0">
                <a:solidFill>
                  <a:srgbClr val="000000"/>
                </a:solidFill>
                <a:latin typeface="Comic Sans MS" pitchFamily="18" charset="0"/>
                <a:cs typeface="Comic Sans MS" pitchFamily="18" charset="0"/>
              </a:rPr>
              <a:t>)</a:t>
            </a:r>
            <a:r>
              <a:rPr lang="en-US" altLang="zh-CN" sz="2598" dirty="0">
                <a:solidFill>
                  <a:srgbClr val="000000"/>
                </a:solidFill>
                <a:latin typeface="SimHei" pitchFamily="18" charset="0"/>
                <a:cs typeface="SimHei" pitchFamily="18" charset="0"/>
              </a:rPr>
              <a:t>，包含面向特定</a:t>
            </a:r>
          </a:p>
          <a:p>
            <a:pPr>
              <a:lnSpc>
                <a:spcPts val="2700"/>
              </a:lnSpc>
              <a:tabLst>
                <a:tab pos="457200" algn="l"/>
                <a:tab pos="736600" algn="l"/>
                <a:tab pos="914400" algn="l"/>
                <a:tab pos="1295400" algn="l"/>
              </a:tabLst>
            </a:pPr>
            <a:r>
              <a:rPr lang="en-US" altLang="zh-CN" dirty="0"/>
              <a:t>		</a:t>
            </a:r>
            <a:r>
              <a:rPr lang="en-US" altLang="zh-CN" sz="2598" dirty="0">
                <a:solidFill>
                  <a:srgbClr val="000000"/>
                </a:solidFill>
                <a:latin typeface="SimHei" pitchFamily="18" charset="0"/>
                <a:cs typeface="SimHei" pitchFamily="18" charset="0"/>
              </a:rPr>
              <a:t>应用的可变点</a:t>
            </a:r>
          </a:p>
          <a:p>
            <a:pPr>
              <a:lnSpc>
                <a:spcPts val="3500"/>
              </a:lnSpc>
              <a:tabLst>
                <a:tab pos="457200" algn="l"/>
                <a:tab pos="736600" algn="l"/>
                <a:tab pos="914400" algn="l"/>
                <a:tab pos="1295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æ°å®ä½" pitchFamily="18" charset="0"/>
                <a:cs typeface="æ°å®ä½" pitchFamily="18" charset="0"/>
              </a:rPr>
              <a:t>通用技术框架：</a:t>
            </a:r>
            <a:r>
              <a:rPr lang="en-US" altLang="zh-CN" sz="2202" b="1" dirty="0">
                <a:solidFill>
                  <a:srgbClr val="000000"/>
                </a:solidFill>
                <a:latin typeface="Comic Sans MS" pitchFamily="18" charset="0"/>
                <a:cs typeface="Comic Sans MS" pitchFamily="18" charset="0"/>
              </a:rPr>
              <a:t>Structs</a:t>
            </a:r>
            <a:r>
              <a:rPr lang="en-US" altLang="zh-CN" sz="2202" dirty="0">
                <a:solidFill>
                  <a:srgbClr val="000000"/>
                </a:solidFill>
                <a:latin typeface="æ°å®ä½" pitchFamily="18" charset="0"/>
                <a:cs typeface="æ°å®ä½" pitchFamily="18" charset="0"/>
              </a:rPr>
              <a:t>、</a:t>
            </a:r>
            <a:r>
              <a:rPr lang="en-US" altLang="zh-CN" sz="2202" b="1" dirty="0">
                <a:solidFill>
                  <a:srgbClr val="000000"/>
                </a:solidFill>
                <a:latin typeface="Comic Sans MS" pitchFamily="18" charset="0"/>
                <a:cs typeface="Comic Sans MS" pitchFamily="18" charset="0"/>
              </a:rPr>
              <a:t>JhotDraw</a:t>
            </a:r>
            <a:r>
              <a:rPr lang="en-US" altLang="zh-CN" sz="2202" dirty="0">
                <a:solidFill>
                  <a:srgbClr val="000000"/>
                </a:solidFill>
                <a:latin typeface="æ°å®ä½" pitchFamily="18" charset="0"/>
                <a:cs typeface="æ°å®ä½" pitchFamily="18" charset="0"/>
              </a:rPr>
              <a:t>等</a:t>
            </a:r>
          </a:p>
          <a:p>
            <a:pPr>
              <a:lnSpc>
                <a:spcPts val="3100"/>
              </a:lnSpc>
              <a:tabLst>
                <a:tab pos="457200" algn="l"/>
                <a:tab pos="736600" algn="l"/>
                <a:tab pos="914400" algn="l"/>
                <a:tab pos="1295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æ°å®ä½" pitchFamily="18" charset="0"/>
                <a:cs typeface="æ°å®ä½" pitchFamily="18" charset="0"/>
              </a:rPr>
              <a:t>领域业务框架</a:t>
            </a:r>
            <a:r>
              <a:rPr lang="en-US" altLang="zh-CN" sz="2202" b="1" dirty="0">
                <a:solidFill>
                  <a:srgbClr val="000000"/>
                </a:solidFill>
                <a:latin typeface="Times New Roman" pitchFamily="18" charset="0"/>
                <a:cs typeface="Times New Roman" pitchFamily="18" charset="0"/>
              </a:rPr>
              <a:t>…</a:t>
            </a:r>
          </a:p>
          <a:p>
            <a:pPr>
              <a:lnSpc>
                <a:spcPts val="5500"/>
              </a:lnSpc>
              <a:tabLst>
                <a:tab pos="457200" algn="l"/>
                <a:tab pos="736600" algn="l"/>
                <a:tab pos="914400" algn="l"/>
                <a:tab pos="1295400" algn="l"/>
              </a:tabLst>
            </a:pPr>
            <a:r>
              <a:rPr lang="en-US" altLang="zh-CN" sz="3798" dirty="0">
                <a:solidFill>
                  <a:srgbClr val="010000"/>
                </a:solidFill>
                <a:latin typeface="Comic Sans MS" pitchFamily="18" charset="0"/>
                <a:cs typeface="Comic Sans MS" pitchFamily="18" charset="0"/>
              </a:rPr>
              <a:t>•</a:t>
            </a:r>
            <a:r>
              <a:rPr lang="en-US" altLang="zh-CN" sz="3798" dirty="0">
                <a:latin typeface="Times New Roman" pitchFamily="18" charset="0"/>
                <a:cs typeface="Times New Roman" pitchFamily="18" charset="0"/>
              </a:rPr>
              <a:t> </a:t>
            </a:r>
            <a:r>
              <a:rPr lang="en-US" altLang="zh-CN" sz="3798" b="1" dirty="0">
                <a:solidFill>
                  <a:srgbClr val="000000"/>
                </a:solidFill>
                <a:latin typeface="å¾®è½¯éé»" pitchFamily="18" charset="0"/>
                <a:cs typeface="å¾®è½¯éé»" pitchFamily="18" charset="0"/>
              </a:rPr>
              <a:t>体系结构设计知识的复用</a:t>
            </a:r>
          </a:p>
          <a:p>
            <a:pPr>
              <a:lnSpc>
                <a:spcPts val="3700"/>
              </a:lnSpc>
              <a:tabLst>
                <a:tab pos="457200" algn="l"/>
                <a:tab pos="736600" algn="l"/>
                <a:tab pos="914400" algn="l"/>
                <a:tab pos="1295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面向特定设计问题的设计模式</a:t>
            </a:r>
          </a:p>
          <a:p>
            <a:pPr>
              <a:lnSpc>
                <a:spcPts val="3700"/>
              </a:lnSpc>
              <a:tabLst>
                <a:tab pos="457200" algn="l"/>
                <a:tab pos="736600" algn="l"/>
                <a:tab pos="914400" algn="l"/>
                <a:tab pos="1295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更加一般化的设计原理捕捉与复用</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3"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54/75</a:t>
            </a:r>
          </a:p>
        </p:txBody>
      </p:sp>
      <p:sp>
        <p:nvSpPr>
          <p:cNvPr id="4" name="TextBox 1"/>
          <p:cNvSpPr txBox="1"/>
          <p:nvPr/>
        </p:nvSpPr>
        <p:spPr>
          <a:xfrm>
            <a:off x="1257300" y="215900"/>
            <a:ext cx="6604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例：网上购物产品线体系结构</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55/75</a:t>
            </a:r>
          </a:p>
        </p:txBody>
      </p:sp>
      <p:sp>
        <p:nvSpPr>
          <p:cNvPr id="42" name="TextBox 1"/>
          <p:cNvSpPr txBox="1"/>
          <p:nvPr/>
        </p:nvSpPr>
        <p:spPr>
          <a:xfrm>
            <a:off x="469900" y="368300"/>
            <a:ext cx="7721600" cy="5499100"/>
          </a:xfrm>
          <a:prstGeom prst="rect">
            <a:avLst/>
          </a:prstGeom>
          <a:noFill/>
        </p:spPr>
        <p:txBody>
          <a:bodyPr wrap="none" lIns="0" tIns="0" rIns="0" rtlCol="0">
            <a:spAutoFit/>
          </a:bodyPr>
          <a:lstStyle/>
          <a:p>
            <a:pPr>
              <a:lnSpc>
                <a:spcPts val="5500"/>
              </a:lnSpc>
              <a:tabLst>
                <a:tab pos="342900" algn="l"/>
                <a:tab pos="457200" algn="l"/>
                <a:tab pos="736600" algn="l"/>
                <a:tab pos="800100" algn="l"/>
              </a:tabLst>
            </a:pPr>
            <a:r>
              <a:rPr lang="en-US" altLang="zh-CN" dirty="0"/>
              <a:t>				</a:t>
            </a:r>
            <a:r>
              <a:rPr lang="en-US" altLang="zh-CN" sz="4002" b="1" dirty="0" err="1">
                <a:solidFill>
                  <a:srgbClr val="3D00EA"/>
                </a:solidFill>
                <a:latin typeface="å¾®è½¯éé»" pitchFamily="18" charset="0"/>
                <a:cs typeface="å¾®è½¯éé»" pitchFamily="18" charset="0"/>
              </a:rPr>
              <a:t>体系结构设计原理</a:t>
            </a:r>
            <a:r>
              <a:rPr lang="en-US" altLang="zh-CN" sz="4002" b="1" dirty="0">
                <a:solidFill>
                  <a:srgbClr val="3D00EA"/>
                </a:solidFill>
                <a:latin typeface="Comic Sans MS" pitchFamily="18" charset="0"/>
                <a:cs typeface="Comic Sans MS" pitchFamily="18" charset="0"/>
              </a:rPr>
              <a:t>(Rationale)</a:t>
            </a:r>
          </a:p>
          <a:p>
            <a:pPr>
              <a:lnSpc>
                <a:spcPts val="1000"/>
              </a:lnSpc>
            </a:pPr>
            <a:endParaRPr lang="en-US" altLang="zh-CN" dirty="0"/>
          </a:p>
          <a:p>
            <a:pPr>
              <a:lnSpc>
                <a:spcPts val="1000"/>
              </a:lnSpc>
            </a:pPr>
            <a:endParaRPr lang="en-US" altLang="zh-CN" dirty="0"/>
          </a:p>
          <a:p>
            <a:pPr>
              <a:lnSpc>
                <a:spcPts val="4900"/>
              </a:lnSpc>
              <a:tabLst>
                <a:tab pos="342900" algn="l"/>
                <a:tab pos="457200" algn="l"/>
                <a:tab pos="736600" algn="l"/>
                <a:tab pos="800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设计原理：体系结构设计中针对特定问题</a:t>
            </a:r>
          </a:p>
          <a:p>
            <a:pPr>
              <a:lnSpc>
                <a:spcPts val="3700"/>
              </a:lnSpc>
              <a:tabLst>
                <a:tab pos="342900" algn="l"/>
                <a:tab pos="457200" algn="l"/>
                <a:tab pos="736600" algn="l"/>
                <a:tab pos="800100" algn="l"/>
              </a:tabLst>
            </a:pPr>
            <a:r>
              <a:rPr lang="en-US" altLang="zh-CN" dirty="0"/>
              <a:t>	</a:t>
            </a:r>
            <a:r>
              <a:rPr lang="en-US" altLang="zh-CN" sz="3198" b="1" dirty="0">
                <a:solidFill>
                  <a:srgbClr val="000000"/>
                </a:solidFill>
                <a:latin typeface="å¾®è½¯éé»" pitchFamily="18" charset="0"/>
                <a:cs typeface="å¾®è½¯éé»" pitchFamily="18" charset="0"/>
              </a:rPr>
              <a:t>的可选解决方案以及关于如何在特定环境</a:t>
            </a:r>
          </a:p>
          <a:p>
            <a:pPr>
              <a:lnSpc>
                <a:spcPts val="3900"/>
              </a:lnSpc>
              <a:tabLst>
                <a:tab pos="342900" algn="l"/>
                <a:tab pos="457200" algn="l"/>
                <a:tab pos="736600" algn="l"/>
                <a:tab pos="800100" algn="l"/>
              </a:tabLst>
            </a:pPr>
            <a:r>
              <a:rPr lang="en-US" altLang="zh-CN" dirty="0"/>
              <a:t>	</a:t>
            </a:r>
            <a:r>
              <a:rPr lang="en-US" altLang="zh-CN" sz="3198" b="1" dirty="0">
                <a:solidFill>
                  <a:srgbClr val="000000"/>
                </a:solidFill>
                <a:latin typeface="Comic Sans MS" pitchFamily="18" charset="0"/>
                <a:cs typeface="Comic Sans MS" pitchFamily="18" charset="0"/>
              </a:rPr>
              <a:t>(context)</a:t>
            </a:r>
            <a:r>
              <a:rPr lang="en-US" altLang="zh-CN" sz="3198" b="1" dirty="0">
                <a:solidFill>
                  <a:srgbClr val="000000"/>
                </a:solidFill>
                <a:latin typeface="å¾®è½¯éé»" pitchFamily="18" charset="0"/>
                <a:cs typeface="å¾®è½¯éé»" pitchFamily="18" charset="0"/>
              </a:rPr>
              <a:t>下进行决策的知识</a:t>
            </a:r>
          </a:p>
          <a:p>
            <a:pPr>
              <a:lnSpc>
                <a:spcPts val="3100"/>
              </a:lnSpc>
              <a:tabLst>
                <a:tab pos="342900" algn="l"/>
                <a:tab pos="457200" algn="l"/>
                <a:tab pos="736600" algn="l"/>
                <a:tab pos="8001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针对特定问题，如：基于</a:t>
            </a:r>
            <a:r>
              <a:rPr lang="en-US" altLang="zh-CN" sz="2202" dirty="0">
                <a:solidFill>
                  <a:srgbClr val="000000"/>
                </a:solidFill>
                <a:latin typeface="Comic Sans MS" pitchFamily="18" charset="0"/>
                <a:cs typeface="Comic Sans MS" pitchFamily="18" charset="0"/>
              </a:rPr>
              <a:t>Web</a:t>
            </a:r>
            <a:r>
              <a:rPr lang="en-US" altLang="zh-CN" sz="2202" dirty="0">
                <a:solidFill>
                  <a:srgbClr val="000000"/>
                </a:solidFill>
                <a:latin typeface="SimHei" pitchFamily="18" charset="0"/>
                <a:cs typeface="SimHei" pitchFamily="18" charset="0"/>
              </a:rPr>
              <a:t>系统的身份认证安全性</a:t>
            </a:r>
          </a:p>
          <a:p>
            <a:pPr>
              <a:lnSpc>
                <a:spcPts val="3100"/>
              </a:lnSpc>
              <a:tabLst>
                <a:tab pos="342900" algn="l"/>
                <a:tab pos="457200" algn="l"/>
                <a:tab pos="736600" algn="l"/>
                <a:tab pos="8001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存在若干解决方案，如：</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数字证书</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基于</a:t>
            </a:r>
            <a:r>
              <a:rPr lang="en-US" altLang="zh-CN" sz="2202" dirty="0">
                <a:solidFill>
                  <a:srgbClr val="000000"/>
                </a:solidFill>
                <a:latin typeface="Comic Sans MS" pitchFamily="18" charset="0"/>
                <a:cs typeface="Comic Sans MS" pitchFamily="18" charset="0"/>
              </a:rPr>
              <a:t>USB</a:t>
            </a:r>
            <a:r>
              <a:rPr lang="en-US" altLang="zh-CN" sz="2202" dirty="0">
                <a:latin typeface="Times New Roman" pitchFamily="18" charset="0"/>
                <a:cs typeface="Times New Roman" pitchFamily="18" charset="0"/>
              </a:rPr>
              <a:t> </a:t>
            </a:r>
            <a:r>
              <a:rPr lang="en-US" altLang="zh-CN" sz="2202" dirty="0">
                <a:solidFill>
                  <a:srgbClr val="000000"/>
                </a:solidFill>
                <a:latin typeface="Comic Sans MS" pitchFamily="18" charset="0"/>
                <a:cs typeface="Comic Sans MS" pitchFamily="18" charset="0"/>
              </a:rPr>
              <a:t>Key</a:t>
            </a:r>
            <a:r>
              <a:rPr lang="en-US" altLang="zh-CN" sz="2202" dirty="0">
                <a:solidFill>
                  <a:srgbClr val="000000"/>
                </a:solidFill>
                <a:latin typeface="SimHei" pitchFamily="18" charset="0"/>
                <a:cs typeface="SimHei" pitchFamily="18" charset="0"/>
              </a:rPr>
              <a:t>的硬证</a:t>
            </a:r>
          </a:p>
          <a:p>
            <a:pPr>
              <a:lnSpc>
                <a:spcPts val="2300"/>
              </a:lnSpc>
              <a:tabLst>
                <a:tab pos="342900" algn="l"/>
                <a:tab pos="457200" algn="l"/>
                <a:tab pos="736600" algn="l"/>
                <a:tab pos="800100" algn="l"/>
              </a:tabLst>
            </a:pPr>
            <a:r>
              <a:rPr lang="en-US" altLang="zh-CN" dirty="0"/>
              <a:t>			</a:t>
            </a:r>
            <a:r>
              <a:rPr lang="en-US" altLang="zh-CN" sz="2202" dirty="0">
                <a:solidFill>
                  <a:srgbClr val="000000"/>
                </a:solidFill>
                <a:latin typeface="SimHei" pitchFamily="18" charset="0"/>
                <a:cs typeface="SimHei" pitchFamily="18" charset="0"/>
              </a:rPr>
              <a:t>书方案、软证书方案</a:t>
            </a:r>
          </a:p>
          <a:p>
            <a:pPr>
              <a:lnSpc>
                <a:spcPts val="3600"/>
              </a:lnSpc>
              <a:tabLst>
                <a:tab pos="342900" algn="l"/>
                <a:tab pos="457200" algn="l"/>
                <a:tab pos="736600" algn="l"/>
                <a:tab pos="8001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决策知识，如：由于</a:t>
            </a:r>
            <a:r>
              <a:rPr lang="en-US" altLang="zh-CN" sz="2202" dirty="0">
                <a:solidFill>
                  <a:srgbClr val="FF0000"/>
                </a:solidFill>
                <a:latin typeface="SimHei" pitchFamily="18" charset="0"/>
                <a:cs typeface="SimHei" pitchFamily="18" charset="0"/>
              </a:rPr>
              <a:t>考虑用户的方便性以及系统运行成本</a:t>
            </a:r>
          </a:p>
          <a:p>
            <a:pPr>
              <a:lnSpc>
                <a:spcPts val="2100"/>
              </a:lnSpc>
              <a:tabLst>
                <a:tab pos="342900" algn="l"/>
                <a:tab pos="457200" algn="l"/>
                <a:tab pos="736600" algn="l"/>
                <a:tab pos="800100" algn="l"/>
              </a:tabLst>
            </a:pPr>
            <a:r>
              <a:rPr lang="en-US" altLang="zh-CN" dirty="0"/>
              <a:t>			</a:t>
            </a:r>
            <a:r>
              <a:rPr lang="en-US" altLang="zh-CN" sz="2202" dirty="0">
                <a:solidFill>
                  <a:srgbClr val="FF0000"/>
                </a:solidFill>
                <a:latin typeface="SimHei" pitchFamily="18" charset="0"/>
                <a:cs typeface="SimHei" pitchFamily="18" charset="0"/>
              </a:rPr>
              <a:t>问题</a:t>
            </a:r>
            <a:r>
              <a:rPr lang="en-US" altLang="zh-CN" sz="2202" dirty="0">
                <a:solidFill>
                  <a:srgbClr val="000000"/>
                </a:solidFill>
                <a:latin typeface="SimHei" pitchFamily="18" charset="0"/>
                <a:cs typeface="SimHei" pitchFamily="18" charset="0"/>
              </a:rPr>
              <a:t>而选择软证书方案</a:t>
            </a:r>
          </a:p>
          <a:p>
            <a:pPr>
              <a:lnSpc>
                <a:spcPts val="4900"/>
              </a:lnSpc>
              <a:tabLst>
                <a:tab pos="342900" algn="l"/>
                <a:tab pos="457200" algn="l"/>
                <a:tab pos="736600" algn="l"/>
                <a:tab pos="800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设计原理具有比完整体系结构设计更加广</a:t>
            </a:r>
          </a:p>
          <a:p>
            <a:pPr>
              <a:lnSpc>
                <a:spcPts val="3700"/>
              </a:lnSpc>
              <a:tabLst>
                <a:tab pos="342900" algn="l"/>
                <a:tab pos="457200" algn="l"/>
                <a:tab pos="736600" algn="l"/>
                <a:tab pos="800100" algn="l"/>
              </a:tabLst>
            </a:pPr>
            <a:r>
              <a:rPr lang="en-US" altLang="zh-CN" dirty="0"/>
              <a:t>	</a:t>
            </a:r>
            <a:r>
              <a:rPr lang="en-US" altLang="zh-CN" sz="3198" b="1" dirty="0">
                <a:solidFill>
                  <a:srgbClr val="000000"/>
                </a:solidFill>
                <a:latin typeface="å¾®è½¯éé»" pitchFamily="18" charset="0"/>
                <a:cs typeface="å¾®è½¯éé»" pitchFamily="18" charset="0"/>
              </a:rPr>
              <a:t>阔的通用性和复用空间</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56/75</a:t>
            </a:r>
          </a:p>
        </p:txBody>
      </p:sp>
      <p:sp>
        <p:nvSpPr>
          <p:cNvPr id="42" name="TextBox 1"/>
          <p:cNvSpPr txBox="1"/>
          <p:nvPr/>
        </p:nvSpPr>
        <p:spPr>
          <a:xfrm>
            <a:off x="469900" y="406400"/>
            <a:ext cx="7569200" cy="5829300"/>
          </a:xfrm>
          <a:prstGeom prst="rect">
            <a:avLst/>
          </a:prstGeom>
          <a:noFill/>
        </p:spPr>
        <p:txBody>
          <a:bodyPr wrap="none" lIns="0" tIns="0" rIns="0" rtlCol="0">
            <a:spAutoFit/>
          </a:bodyPr>
          <a:lstStyle/>
          <a:p>
            <a:pPr>
              <a:lnSpc>
                <a:spcPts val="5200"/>
              </a:lnSpc>
              <a:tabLst>
                <a:tab pos="457200" algn="l"/>
                <a:tab pos="7366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设计原理的复用过程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457200" algn="l"/>
                <a:tab pos="736600" algn="l"/>
                <a:tab pos="1803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捕捉并记录设计原理知识</a:t>
            </a:r>
          </a:p>
          <a:p>
            <a:pPr>
              <a:lnSpc>
                <a:spcPts val="3400"/>
              </a:lnSpc>
              <a:tabLst>
                <a:tab pos="457200" algn="l"/>
                <a:tab pos="736600" algn="l"/>
                <a:tab pos="1803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捕捉：如何在设计中发现可复用的设计知识，需要将</a:t>
            </a:r>
          </a:p>
          <a:p>
            <a:pPr>
              <a:lnSpc>
                <a:spcPts val="2400"/>
              </a:lnSpc>
              <a:tabLst>
                <a:tab pos="457200" algn="l"/>
                <a:tab pos="736600" algn="l"/>
                <a:tab pos="1803400" algn="l"/>
              </a:tabLst>
            </a:pPr>
            <a:r>
              <a:rPr lang="en-US" altLang="zh-CN" dirty="0"/>
              <a:t>		</a:t>
            </a:r>
            <a:r>
              <a:rPr lang="en-US" altLang="zh-CN" sz="2298" dirty="0">
                <a:solidFill>
                  <a:srgbClr val="000000"/>
                </a:solidFill>
                <a:latin typeface="SimHei" pitchFamily="18" charset="0"/>
                <a:cs typeface="SimHei" pitchFamily="18" charset="0"/>
              </a:rPr>
              <a:t>“问题”分解为“合适粒度”，从而促进相关设计方</a:t>
            </a:r>
          </a:p>
          <a:p>
            <a:pPr>
              <a:lnSpc>
                <a:spcPts val="2900"/>
              </a:lnSpc>
              <a:tabLst>
                <a:tab pos="457200" algn="l"/>
                <a:tab pos="736600" algn="l"/>
                <a:tab pos="1803400" algn="l"/>
              </a:tabLst>
            </a:pPr>
            <a:r>
              <a:rPr lang="en-US" altLang="zh-CN" dirty="0"/>
              <a:t>		</a:t>
            </a:r>
            <a:r>
              <a:rPr lang="en-US" altLang="zh-CN" sz="2298" dirty="0">
                <a:solidFill>
                  <a:srgbClr val="000000"/>
                </a:solidFill>
                <a:latin typeface="SimHei" pitchFamily="18" charset="0"/>
                <a:cs typeface="SimHei" pitchFamily="18" charset="0"/>
              </a:rPr>
              <a:t>案的复用</a:t>
            </a:r>
            <a:r>
              <a:rPr lang="en-US" altLang="zh-CN" sz="2298" dirty="0">
                <a:solidFill>
                  <a:srgbClr val="000000"/>
                </a:solidFill>
                <a:latin typeface="Comic Sans MS" pitchFamily="18" charset="0"/>
                <a:cs typeface="Comic Sans MS" pitchFamily="18" charset="0"/>
              </a:rPr>
              <a:t>(</a:t>
            </a:r>
            <a:r>
              <a:rPr lang="en-US" altLang="zh-CN" sz="2298" dirty="0">
                <a:solidFill>
                  <a:srgbClr val="000000"/>
                </a:solidFill>
                <a:latin typeface="SimHei" pitchFamily="18" charset="0"/>
                <a:cs typeface="SimHei" pitchFamily="18" charset="0"/>
              </a:rPr>
              <a:t>足够小从而保证通用性、足够大从而保证设</a:t>
            </a:r>
          </a:p>
          <a:p>
            <a:pPr>
              <a:lnSpc>
                <a:spcPts val="2700"/>
              </a:lnSpc>
              <a:tabLst>
                <a:tab pos="457200" algn="l"/>
                <a:tab pos="736600" algn="l"/>
                <a:tab pos="1803400" algn="l"/>
              </a:tabLst>
            </a:pPr>
            <a:r>
              <a:rPr lang="en-US" altLang="zh-CN" dirty="0"/>
              <a:t>		</a:t>
            </a:r>
            <a:r>
              <a:rPr lang="en-US" altLang="zh-CN" sz="2298" dirty="0">
                <a:solidFill>
                  <a:srgbClr val="000000"/>
                </a:solidFill>
                <a:latin typeface="SimHei" pitchFamily="18" charset="0"/>
                <a:cs typeface="SimHei" pitchFamily="18" charset="0"/>
              </a:rPr>
              <a:t>计的高抽象性</a:t>
            </a:r>
            <a:r>
              <a:rPr lang="en-US" altLang="zh-CN" sz="2298" dirty="0">
                <a:solidFill>
                  <a:srgbClr val="000000"/>
                </a:solidFill>
                <a:latin typeface="Comic Sans MS" pitchFamily="18" charset="0"/>
                <a:cs typeface="Comic Sans MS" pitchFamily="18" charset="0"/>
              </a:rPr>
              <a:t>)</a:t>
            </a:r>
          </a:p>
          <a:p>
            <a:pPr>
              <a:lnSpc>
                <a:spcPts val="3300"/>
              </a:lnSpc>
              <a:tabLst>
                <a:tab pos="457200" algn="l"/>
                <a:tab pos="736600" algn="l"/>
                <a:tab pos="1803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记录：如何精确记录相关的问题、方案、决策依据</a:t>
            </a:r>
          </a:p>
          <a:p>
            <a:pPr>
              <a:lnSpc>
                <a:spcPts val="4900"/>
              </a:lnSpc>
              <a:tabLst>
                <a:tab pos="457200" algn="l"/>
                <a:tab pos="736600" algn="l"/>
                <a:tab pos="1803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设计原理的选取、实例化及合成</a:t>
            </a:r>
          </a:p>
          <a:p>
            <a:pPr>
              <a:lnSpc>
                <a:spcPts val="3200"/>
              </a:lnSpc>
              <a:tabLst>
                <a:tab pos="457200" algn="l"/>
                <a:tab pos="736600" algn="l"/>
                <a:tab pos="1803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选取：根据问题的相似性选择相关的设计原理知识</a:t>
            </a:r>
          </a:p>
          <a:p>
            <a:pPr>
              <a:lnSpc>
                <a:spcPts val="3300"/>
              </a:lnSpc>
              <a:tabLst>
                <a:tab pos="457200" algn="l"/>
                <a:tab pos="736600" algn="l"/>
                <a:tab pos="1803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实例化：根据特定问题背景实例化参考方案</a:t>
            </a:r>
          </a:p>
          <a:p>
            <a:pPr>
              <a:lnSpc>
                <a:spcPts val="3400"/>
              </a:lnSpc>
              <a:tabLst>
                <a:tab pos="457200" algn="l"/>
                <a:tab pos="736600" algn="l"/>
                <a:tab pos="1803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合成：将针对不同“问题”的实例化方案合成为整体</a:t>
            </a:r>
          </a:p>
          <a:p>
            <a:pPr>
              <a:lnSpc>
                <a:spcPts val="2200"/>
              </a:lnSpc>
              <a:tabLst>
                <a:tab pos="457200" algn="l"/>
                <a:tab pos="736600" algn="l"/>
                <a:tab pos="1803400" algn="l"/>
              </a:tabLst>
            </a:pPr>
            <a:r>
              <a:rPr lang="en-US" altLang="zh-CN" dirty="0"/>
              <a:t>		</a:t>
            </a:r>
            <a:r>
              <a:rPr lang="en-US" altLang="zh-CN" sz="2298" dirty="0">
                <a:solidFill>
                  <a:srgbClr val="000000"/>
                </a:solidFill>
                <a:latin typeface="SimHei" pitchFamily="18" charset="0"/>
                <a:cs typeface="SimHei" pitchFamily="18" charset="0"/>
              </a:rPr>
              <a:t>设计</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57/75</a:t>
            </a:r>
          </a:p>
        </p:txBody>
      </p:sp>
      <p:sp>
        <p:nvSpPr>
          <p:cNvPr id="42" name="TextBox 1"/>
          <p:cNvSpPr txBox="1"/>
          <p:nvPr/>
        </p:nvSpPr>
        <p:spPr>
          <a:xfrm>
            <a:off x="684567" y="228600"/>
            <a:ext cx="7016344"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软件体系结构概念及发展历程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软件体系结构风格</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软件体系结构描述</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软件体系结构设计和复用</a:t>
            </a:r>
          </a:p>
          <a:p>
            <a:pPr>
              <a:lnSpc>
                <a:spcPts val="57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软件体系结构分析和评估</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动态软件体系结构</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58/75</a:t>
            </a:r>
          </a:p>
        </p:txBody>
      </p:sp>
      <p:sp>
        <p:nvSpPr>
          <p:cNvPr id="42" name="TextBox 1"/>
          <p:cNvSpPr txBox="1"/>
          <p:nvPr/>
        </p:nvSpPr>
        <p:spPr>
          <a:xfrm>
            <a:off x="469900" y="393700"/>
            <a:ext cx="7721600" cy="5422900"/>
          </a:xfrm>
          <a:prstGeom prst="rect">
            <a:avLst/>
          </a:prstGeom>
          <a:noFill/>
        </p:spPr>
        <p:txBody>
          <a:bodyPr wrap="none" lIns="0" tIns="0" rIns="0" rtlCol="0">
            <a:spAutoFit/>
          </a:bodyPr>
          <a:lstStyle/>
          <a:p>
            <a:pPr>
              <a:lnSpc>
                <a:spcPts val="5200"/>
              </a:lnSpc>
              <a:tabLst>
                <a:tab pos="342900" algn="l"/>
                <a:tab pos="457200" algn="l"/>
                <a:tab pos="736600" algn="l"/>
                <a:tab pos="1295400" algn="l"/>
              </a:tabLst>
            </a:pPr>
            <a:r>
              <a:rPr lang="en-US" altLang="zh-CN" dirty="0"/>
              <a:t>				</a:t>
            </a:r>
            <a:r>
              <a:rPr lang="en-US" altLang="zh-CN" sz="4002" b="1" dirty="0">
                <a:solidFill>
                  <a:srgbClr val="3D00EA"/>
                </a:solidFill>
                <a:latin typeface="å¾®è½¯éé»" pitchFamily="18" charset="0"/>
                <a:cs typeface="å¾®è½¯éé»" pitchFamily="18" charset="0"/>
              </a:rPr>
              <a:t>软件体系结构分析和评估</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342900" algn="l"/>
                <a:tab pos="457200" algn="l"/>
                <a:tab pos="736600" algn="l"/>
                <a:tab pos="1295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目标：评估系统质量属性、比较不同设</a:t>
            </a:r>
          </a:p>
          <a:p>
            <a:pPr>
              <a:lnSpc>
                <a:spcPts val="3900"/>
              </a:lnSpc>
              <a:tabLst>
                <a:tab pos="342900" algn="l"/>
                <a:tab pos="457200" algn="l"/>
                <a:tab pos="736600" algn="l"/>
                <a:tab pos="1295400" algn="l"/>
              </a:tabLst>
            </a:pPr>
            <a:r>
              <a:rPr lang="en-US" altLang="zh-CN" dirty="0"/>
              <a:t>	</a:t>
            </a:r>
            <a:r>
              <a:rPr lang="en-US" altLang="zh-CN" sz="3402" b="1" dirty="0">
                <a:solidFill>
                  <a:srgbClr val="000000"/>
                </a:solidFill>
                <a:latin typeface="å¾®è½¯éé»" pitchFamily="18" charset="0"/>
                <a:cs typeface="å¾®è½¯éé»" pitchFamily="18" charset="0"/>
              </a:rPr>
              <a:t>计方案进行选择、识别潜在的系统风险</a:t>
            </a:r>
          </a:p>
          <a:p>
            <a:pPr>
              <a:lnSpc>
                <a:spcPts val="4900"/>
              </a:lnSpc>
              <a:tabLst>
                <a:tab pos="342900" algn="l"/>
                <a:tab pos="457200" algn="l"/>
                <a:tab pos="736600" algn="l"/>
                <a:tab pos="1295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三类分析和评估方法</a:t>
            </a:r>
          </a:p>
          <a:p>
            <a:pPr>
              <a:lnSpc>
                <a:spcPts val="3200"/>
              </a:lnSpc>
              <a:tabLst>
                <a:tab pos="342900" algn="l"/>
                <a:tab pos="457200" algn="l"/>
                <a:tab pos="736600" algn="l"/>
                <a:tab pos="1295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基于场景的评估方法：通过体系结构设计对关键场景的支</a:t>
            </a:r>
          </a:p>
          <a:p>
            <a:pPr>
              <a:lnSpc>
                <a:spcPts val="2100"/>
              </a:lnSpc>
              <a:tabLst>
                <a:tab pos="342900" algn="l"/>
                <a:tab pos="457200" algn="l"/>
                <a:tab pos="736600" algn="l"/>
                <a:tab pos="1295400" algn="l"/>
              </a:tabLst>
            </a:pPr>
            <a:r>
              <a:rPr lang="en-US" altLang="zh-CN" dirty="0"/>
              <a:t>			</a:t>
            </a:r>
            <a:r>
              <a:rPr lang="en-US" altLang="zh-CN" sz="2202" dirty="0">
                <a:solidFill>
                  <a:srgbClr val="000000"/>
                </a:solidFill>
                <a:latin typeface="SimHei" pitchFamily="18" charset="0"/>
                <a:cs typeface="SimHei" pitchFamily="18" charset="0"/>
              </a:rPr>
              <a:t>持程度对性能、安全性、可扩展性等质量属性进行评估</a:t>
            </a:r>
          </a:p>
          <a:p>
            <a:pPr>
              <a:lnSpc>
                <a:spcPts val="3500"/>
              </a:lnSpc>
              <a:tabLst>
                <a:tab pos="342900" algn="l"/>
                <a:tab pos="457200" algn="l"/>
                <a:tab pos="736600" algn="l"/>
                <a:tab pos="1295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基于度量的评估方法：利用度量技术对</a:t>
            </a:r>
            <a:r>
              <a:rPr lang="en-US" altLang="zh-CN" sz="2202" dirty="0">
                <a:solidFill>
                  <a:srgbClr val="000000"/>
                </a:solidFill>
                <a:latin typeface="Comic Sans MS" pitchFamily="18" charset="0"/>
                <a:cs typeface="Comic Sans MS" pitchFamily="18" charset="0"/>
              </a:rPr>
              <a:t>SA</a:t>
            </a:r>
            <a:r>
              <a:rPr lang="en-US" altLang="zh-CN" sz="2202" dirty="0">
                <a:solidFill>
                  <a:srgbClr val="000000"/>
                </a:solidFill>
                <a:latin typeface="SimHei" pitchFamily="18" charset="0"/>
                <a:cs typeface="SimHei" pitchFamily="18" charset="0"/>
              </a:rPr>
              <a:t>模型的内部特</a:t>
            </a:r>
          </a:p>
          <a:p>
            <a:pPr>
              <a:lnSpc>
                <a:spcPts val="2600"/>
              </a:lnSpc>
              <a:tabLst>
                <a:tab pos="342900" algn="l"/>
                <a:tab pos="457200" algn="l"/>
                <a:tab pos="736600" algn="l"/>
                <a:tab pos="1295400" algn="l"/>
              </a:tabLst>
            </a:pPr>
            <a:r>
              <a:rPr lang="en-US" altLang="zh-CN" dirty="0"/>
              <a:t>			</a:t>
            </a:r>
            <a:r>
              <a:rPr lang="en-US" altLang="zh-CN" sz="2202" dirty="0">
                <a:solidFill>
                  <a:srgbClr val="000000"/>
                </a:solidFill>
                <a:latin typeface="SimHei" pitchFamily="18" charset="0"/>
                <a:cs typeface="SimHei" pitchFamily="18" charset="0"/>
              </a:rPr>
              <a:t>征</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如复杂性、内聚度、耦合性等</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进行测量，以此作为体</a:t>
            </a:r>
          </a:p>
          <a:p>
            <a:pPr>
              <a:lnSpc>
                <a:spcPts val="2300"/>
              </a:lnSpc>
              <a:tabLst>
                <a:tab pos="342900" algn="l"/>
                <a:tab pos="457200" algn="l"/>
                <a:tab pos="736600" algn="l"/>
                <a:tab pos="1295400" algn="l"/>
              </a:tabLst>
            </a:pPr>
            <a:r>
              <a:rPr lang="en-US" altLang="zh-CN" dirty="0"/>
              <a:t>			</a:t>
            </a:r>
            <a:r>
              <a:rPr lang="en-US" altLang="zh-CN" sz="2202" dirty="0">
                <a:solidFill>
                  <a:srgbClr val="000000"/>
                </a:solidFill>
                <a:latin typeface="SimHei" pitchFamily="18" charset="0"/>
                <a:cs typeface="SimHei" pitchFamily="18" charset="0"/>
              </a:rPr>
              <a:t>系结构质量评估的依据</a:t>
            </a:r>
          </a:p>
          <a:p>
            <a:pPr>
              <a:lnSpc>
                <a:spcPts val="3500"/>
              </a:lnSpc>
              <a:tabLst>
                <a:tab pos="342900" algn="l"/>
                <a:tab pos="457200" algn="l"/>
                <a:tab pos="736600" algn="l"/>
                <a:tab pos="1295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基于特定</a:t>
            </a:r>
            <a:r>
              <a:rPr lang="en-US" altLang="zh-CN" sz="2202" dirty="0">
                <a:solidFill>
                  <a:srgbClr val="000000"/>
                </a:solidFill>
                <a:latin typeface="Comic Sans MS" pitchFamily="18" charset="0"/>
                <a:cs typeface="Comic Sans MS" pitchFamily="18" charset="0"/>
              </a:rPr>
              <a:t>ADL</a:t>
            </a:r>
            <a:r>
              <a:rPr lang="en-US" altLang="zh-CN" sz="2202" dirty="0">
                <a:solidFill>
                  <a:srgbClr val="000000"/>
                </a:solidFill>
                <a:latin typeface="SimHei" pitchFamily="18" charset="0"/>
                <a:cs typeface="SimHei" pitchFamily="18" charset="0"/>
              </a:rPr>
              <a:t>的分析方法：利用特定</a:t>
            </a:r>
            <a:r>
              <a:rPr lang="en-US" altLang="zh-CN" sz="2202" dirty="0">
                <a:solidFill>
                  <a:srgbClr val="000000"/>
                </a:solidFill>
                <a:latin typeface="Comic Sans MS" pitchFamily="18" charset="0"/>
                <a:cs typeface="Comic Sans MS" pitchFamily="18" charset="0"/>
              </a:rPr>
              <a:t>ADL</a:t>
            </a:r>
            <a:r>
              <a:rPr lang="en-US" altLang="zh-CN" sz="2202" dirty="0">
                <a:solidFill>
                  <a:srgbClr val="000000"/>
                </a:solidFill>
                <a:latin typeface="SimHei" pitchFamily="18" charset="0"/>
                <a:cs typeface="SimHei" pitchFamily="18" charset="0"/>
              </a:rPr>
              <a:t>的形式化基础进</a:t>
            </a:r>
          </a:p>
          <a:p>
            <a:pPr>
              <a:lnSpc>
                <a:spcPts val="2600"/>
              </a:lnSpc>
              <a:tabLst>
                <a:tab pos="342900" algn="l"/>
                <a:tab pos="457200" algn="l"/>
                <a:tab pos="736600" algn="l"/>
                <a:tab pos="1295400" algn="l"/>
              </a:tabLst>
            </a:pPr>
            <a:r>
              <a:rPr lang="en-US" altLang="zh-CN" dirty="0"/>
              <a:t>			</a:t>
            </a:r>
            <a:r>
              <a:rPr lang="en-US" altLang="zh-CN" sz="2202" dirty="0">
                <a:solidFill>
                  <a:srgbClr val="000000"/>
                </a:solidFill>
                <a:latin typeface="SimHei" pitchFamily="18" charset="0"/>
                <a:cs typeface="SimHei" pitchFamily="18" charset="0"/>
              </a:rPr>
              <a:t>行某些质量属性</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如性能、可靠性、安全性等</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的分析</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115300" y="6273800"/>
            <a:ext cx="4064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7/75</a:t>
            </a:r>
          </a:p>
        </p:txBody>
      </p:sp>
      <p:sp>
        <p:nvSpPr>
          <p:cNvPr id="42" name="TextBox 1"/>
          <p:cNvSpPr txBox="1"/>
          <p:nvPr/>
        </p:nvSpPr>
        <p:spPr>
          <a:xfrm>
            <a:off x="469900" y="368300"/>
            <a:ext cx="7567777" cy="5560497"/>
          </a:xfrm>
          <a:prstGeom prst="rect">
            <a:avLst/>
          </a:prstGeom>
          <a:noFill/>
        </p:spPr>
        <p:txBody>
          <a:bodyPr wrap="none" lIns="0" tIns="0" rIns="0" rtlCol="0">
            <a:spAutoFit/>
          </a:bodyPr>
          <a:lstStyle/>
          <a:p>
            <a:pPr>
              <a:lnSpc>
                <a:spcPts val="5500"/>
              </a:lnSpc>
              <a:tabLst>
                <a:tab pos="342900" algn="l"/>
                <a:tab pos="1498600" algn="l"/>
              </a:tabLst>
            </a:pPr>
            <a:r>
              <a:rPr lang="en-US" altLang="zh-CN" dirty="0">
                <a:latin typeface="+mn-ea"/>
              </a:rPr>
              <a:t>		</a:t>
            </a:r>
            <a:r>
              <a:rPr lang="en-US" altLang="zh-CN" sz="4002" b="1" dirty="0">
                <a:solidFill>
                  <a:srgbClr val="3D00EA"/>
                </a:solidFill>
                <a:latin typeface="+mn-ea"/>
                <a:cs typeface="å¾®è½¯éé»" pitchFamily="18" charset="0"/>
              </a:rPr>
              <a:t>软件体系结构的作用</a:t>
            </a:r>
            <a:r>
              <a:rPr lang="en-US" altLang="zh-CN" sz="4002" b="1" dirty="0">
                <a:solidFill>
                  <a:srgbClr val="3D00EA"/>
                </a:solidFill>
                <a:latin typeface="+mn-ea"/>
                <a:cs typeface="Comic Sans MS" pitchFamily="18" charset="0"/>
              </a:rPr>
              <a:t>-1</a:t>
            </a:r>
          </a:p>
          <a:p>
            <a:pPr>
              <a:lnSpc>
                <a:spcPts val="1000"/>
              </a:lnSpc>
            </a:pPr>
            <a:endParaRPr lang="en-US" altLang="zh-CN" dirty="0">
              <a:latin typeface="+mn-ea"/>
            </a:endParaRPr>
          </a:p>
          <a:p>
            <a:pPr>
              <a:lnSpc>
                <a:spcPts val="1000"/>
              </a:lnSpc>
            </a:pPr>
            <a:endParaRPr lang="en-US" altLang="zh-CN" dirty="0">
              <a:latin typeface="+mn-ea"/>
            </a:endParaRPr>
          </a:p>
          <a:p>
            <a:pPr>
              <a:lnSpc>
                <a:spcPts val="1000"/>
              </a:lnSpc>
            </a:pPr>
            <a:endParaRPr lang="en-US" altLang="zh-CN" dirty="0">
              <a:latin typeface="+mn-ea"/>
            </a:endParaRPr>
          </a:p>
          <a:p>
            <a:pPr>
              <a:lnSpc>
                <a:spcPts val="4800"/>
              </a:lnSpc>
              <a:tabLst>
                <a:tab pos="342900" algn="l"/>
                <a:tab pos="1498600" algn="l"/>
              </a:tabLst>
            </a:pPr>
            <a:r>
              <a:rPr lang="en-US" altLang="zh-CN" sz="3402" dirty="0">
                <a:solidFill>
                  <a:srgbClr val="010000"/>
                </a:solidFill>
                <a:latin typeface="+mn-ea"/>
                <a:cs typeface="Comic Sans MS" pitchFamily="18" charset="0"/>
              </a:rPr>
              <a:t>•</a:t>
            </a:r>
            <a:r>
              <a:rPr lang="en-US" altLang="zh-CN" sz="3402" dirty="0">
                <a:latin typeface="+mn-ea"/>
                <a:cs typeface="Times New Roman" pitchFamily="18" charset="0"/>
              </a:rPr>
              <a:t> </a:t>
            </a:r>
            <a:r>
              <a:rPr lang="en-US" altLang="zh-CN" sz="3402" b="1" i="1" dirty="0" err="1">
                <a:solidFill>
                  <a:srgbClr val="000000"/>
                </a:solidFill>
                <a:latin typeface="+mn-ea"/>
                <a:cs typeface="å¾®è½¯éé»" pitchFamily="18" charset="0"/>
              </a:rPr>
              <a:t>系统理解：</a:t>
            </a:r>
            <a:r>
              <a:rPr lang="en-US" altLang="zh-CN" sz="3200" b="1" dirty="0" err="1">
                <a:solidFill>
                  <a:srgbClr val="000000"/>
                </a:solidFill>
                <a:latin typeface="+mn-ea"/>
                <a:cs typeface="å¾®è½¯éé»" pitchFamily="18" charset="0"/>
              </a:rPr>
              <a:t>提供高层设计结构、隐藏内</a:t>
            </a:r>
            <a:endParaRPr lang="en-US" altLang="zh-CN" sz="3200" b="1" dirty="0">
              <a:solidFill>
                <a:srgbClr val="000000"/>
              </a:solidFill>
              <a:latin typeface="+mn-ea"/>
              <a:cs typeface="å¾®è½¯éé»" pitchFamily="18" charset="0"/>
            </a:endParaRPr>
          </a:p>
          <a:p>
            <a:pPr>
              <a:lnSpc>
                <a:spcPts val="4000"/>
              </a:lnSpc>
              <a:tabLst>
                <a:tab pos="342900" algn="l"/>
                <a:tab pos="1498600" algn="l"/>
              </a:tabLst>
            </a:pPr>
            <a:r>
              <a:rPr lang="en-US" altLang="zh-CN" sz="1600" dirty="0">
                <a:latin typeface="+mn-ea"/>
              </a:rPr>
              <a:t>	</a:t>
            </a:r>
            <a:r>
              <a:rPr lang="en-US" altLang="zh-CN" sz="3200" b="1" dirty="0">
                <a:solidFill>
                  <a:srgbClr val="000000"/>
                </a:solidFill>
                <a:latin typeface="+mn-ea"/>
                <a:cs typeface="å¾®è½¯éé»" pitchFamily="18" charset="0"/>
              </a:rPr>
              <a:t>部细节，改善复杂系统的可理解性</a:t>
            </a:r>
            <a:r>
              <a:rPr lang="en-US" altLang="zh-CN" sz="3200" b="1" dirty="0">
                <a:solidFill>
                  <a:srgbClr val="000000"/>
                </a:solidFill>
                <a:latin typeface="+mn-ea"/>
                <a:cs typeface="Comic Sans MS" pitchFamily="18" charset="0"/>
              </a:rPr>
              <a:t>(</a:t>
            </a:r>
            <a:r>
              <a:rPr lang="en-US" altLang="zh-CN" sz="3200" b="1" dirty="0">
                <a:solidFill>
                  <a:srgbClr val="000000"/>
                </a:solidFill>
                <a:latin typeface="+mn-ea"/>
                <a:cs typeface="å¾®è½¯éé»" pitchFamily="18" charset="0"/>
              </a:rPr>
              <a:t>抽</a:t>
            </a:r>
          </a:p>
          <a:p>
            <a:pPr>
              <a:lnSpc>
                <a:spcPts val="4000"/>
              </a:lnSpc>
              <a:tabLst>
                <a:tab pos="342900" algn="l"/>
                <a:tab pos="1498600" algn="l"/>
              </a:tabLst>
            </a:pPr>
            <a:r>
              <a:rPr lang="en-US" altLang="zh-CN" sz="1600" dirty="0">
                <a:latin typeface="+mn-ea"/>
              </a:rPr>
              <a:t>	</a:t>
            </a:r>
            <a:r>
              <a:rPr lang="en-US" altLang="zh-CN" sz="3200" b="1" dirty="0">
                <a:solidFill>
                  <a:srgbClr val="000000"/>
                </a:solidFill>
                <a:latin typeface="+mn-ea"/>
                <a:cs typeface="å¾®è½¯éé»" pitchFamily="18" charset="0"/>
              </a:rPr>
              <a:t>象与分解</a:t>
            </a:r>
            <a:r>
              <a:rPr lang="en-US" altLang="zh-CN" sz="3200" b="1" dirty="0">
                <a:solidFill>
                  <a:srgbClr val="000000"/>
                </a:solidFill>
                <a:latin typeface="+mn-ea"/>
                <a:cs typeface="Comic Sans MS" pitchFamily="18" charset="0"/>
              </a:rPr>
              <a:t>)</a:t>
            </a:r>
          </a:p>
          <a:p>
            <a:pPr>
              <a:lnSpc>
                <a:spcPts val="4900"/>
              </a:lnSpc>
              <a:tabLst>
                <a:tab pos="342900" algn="l"/>
                <a:tab pos="1498600" algn="l"/>
              </a:tabLst>
            </a:pPr>
            <a:r>
              <a:rPr lang="en-US" altLang="zh-CN" sz="3402" dirty="0">
                <a:solidFill>
                  <a:srgbClr val="010000"/>
                </a:solidFill>
                <a:latin typeface="+mn-ea"/>
                <a:cs typeface="Comic Sans MS" pitchFamily="18" charset="0"/>
              </a:rPr>
              <a:t>•</a:t>
            </a:r>
            <a:r>
              <a:rPr lang="en-US" altLang="zh-CN" sz="3402" dirty="0">
                <a:latin typeface="+mn-ea"/>
                <a:cs typeface="Times New Roman" pitchFamily="18" charset="0"/>
              </a:rPr>
              <a:t> </a:t>
            </a:r>
            <a:r>
              <a:rPr lang="en-US" altLang="zh-CN" sz="3402" b="1" i="1" dirty="0" err="1">
                <a:solidFill>
                  <a:srgbClr val="000000"/>
                </a:solidFill>
                <a:latin typeface="+mn-ea"/>
                <a:cs typeface="å¾®è½¯éé»" pitchFamily="18" charset="0"/>
              </a:rPr>
              <a:t>复用</a:t>
            </a:r>
            <a:r>
              <a:rPr lang="en-US" altLang="zh-CN" sz="3402" b="1" dirty="0" err="1">
                <a:solidFill>
                  <a:srgbClr val="000000"/>
                </a:solidFill>
                <a:latin typeface="+mn-ea"/>
                <a:cs typeface="å¾®è½¯éé»" pitchFamily="18" charset="0"/>
              </a:rPr>
              <a:t>：</a:t>
            </a:r>
            <a:r>
              <a:rPr lang="en-US" altLang="zh-CN" sz="3200" b="1" dirty="0" err="1">
                <a:solidFill>
                  <a:srgbClr val="000000"/>
                </a:solidFill>
                <a:latin typeface="+mn-ea"/>
                <a:cs typeface="å¾®è½¯éé»" pitchFamily="18" charset="0"/>
              </a:rPr>
              <a:t>合理规划功能边界促进构件的复</a:t>
            </a:r>
            <a:endParaRPr lang="en-US" altLang="zh-CN" sz="3200" b="1" dirty="0">
              <a:solidFill>
                <a:srgbClr val="000000"/>
              </a:solidFill>
              <a:latin typeface="+mn-ea"/>
              <a:cs typeface="å¾®è½¯éé»" pitchFamily="18" charset="0"/>
            </a:endParaRPr>
          </a:p>
          <a:p>
            <a:pPr>
              <a:lnSpc>
                <a:spcPts val="4000"/>
              </a:lnSpc>
              <a:tabLst>
                <a:tab pos="342900" algn="l"/>
                <a:tab pos="1498600" algn="l"/>
              </a:tabLst>
            </a:pPr>
            <a:r>
              <a:rPr lang="en-US" altLang="zh-CN" sz="1600" dirty="0">
                <a:latin typeface="+mn-ea"/>
              </a:rPr>
              <a:t>	</a:t>
            </a:r>
            <a:r>
              <a:rPr lang="en-US" altLang="zh-CN" sz="3200" b="1" dirty="0">
                <a:solidFill>
                  <a:srgbClr val="000000"/>
                </a:solidFill>
                <a:latin typeface="+mn-ea"/>
                <a:cs typeface="å¾®è½¯éé»" pitchFamily="18" charset="0"/>
              </a:rPr>
              <a:t>用、体系结构本身的复用</a:t>
            </a:r>
            <a:r>
              <a:rPr lang="en-US" altLang="zh-CN" sz="3200" b="1" dirty="0">
                <a:solidFill>
                  <a:srgbClr val="000000"/>
                </a:solidFill>
                <a:latin typeface="+mn-ea"/>
                <a:cs typeface="Comic Sans MS" pitchFamily="18" charset="0"/>
              </a:rPr>
              <a:t>(</a:t>
            </a:r>
            <a:r>
              <a:rPr lang="en-US" altLang="zh-CN" sz="3200" b="1" dirty="0">
                <a:solidFill>
                  <a:srgbClr val="000000"/>
                </a:solidFill>
                <a:latin typeface="+mn-ea"/>
                <a:cs typeface="å¾®è½¯éé»" pitchFamily="18" charset="0"/>
              </a:rPr>
              <a:t>框架、设计</a:t>
            </a:r>
          </a:p>
          <a:p>
            <a:pPr>
              <a:lnSpc>
                <a:spcPts val="4000"/>
              </a:lnSpc>
              <a:tabLst>
                <a:tab pos="342900" algn="l"/>
                <a:tab pos="1498600" algn="l"/>
              </a:tabLst>
            </a:pPr>
            <a:r>
              <a:rPr lang="en-US" altLang="zh-CN" sz="1600" dirty="0">
                <a:latin typeface="+mn-ea"/>
              </a:rPr>
              <a:t>	</a:t>
            </a:r>
            <a:r>
              <a:rPr lang="en-US" altLang="zh-CN" sz="3200" b="1" dirty="0">
                <a:solidFill>
                  <a:srgbClr val="000000"/>
                </a:solidFill>
                <a:latin typeface="+mn-ea"/>
                <a:cs typeface="å¾®è½¯éé»" pitchFamily="18" charset="0"/>
              </a:rPr>
              <a:t>经验等</a:t>
            </a:r>
            <a:r>
              <a:rPr lang="en-US" altLang="zh-CN" sz="3200" b="1" dirty="0">
                <a:solidFill>
                  <a:srgbClr val="000000"/>
                </a:solidFill>
                <a:latin typeface="+mn-ea"/>
                <a:cs typeface="Comic Sans MS" pitchFamily="18" charset="0"/>
              </a:rPr>
              <a:t>)</a:t>
            </a:r>
          </a:p>
          <a:p>
            <a:pPr>
              <a:lnSpc>
                <a:spcPts val="4900"/>
              </a:lnSpc>
              <a:tabLst>
                <a:tab pos="342900" algn="l"/>
                <a:tab pos="1498600" algn="l"/>
              </a:tabLst>
            </a:pPr>
            <a:r>
              <a:rPr lang="en-US" altLang="zh-CN" sz="3402" dirty="0">
                <a:solidFill>
                  <a:srgbClr val="010000"/>
                </a:solidFill>
                <a:latin typeface="+mn-ea"/>
                <a:cs typeface="Comic Sans MS" pitchFamily="18" charset="0"/>
              </a:rPr>
              <a:t>•</a:t>
            </a:r>
            <a:r>
              <a:rPr lang="en-US" altLang="zh-CN" sz="3402" dirty="0">
                <a:latin typeface="+mn-ea"/>
                <a:cs typeface="Times New Roman" pitchFamily="18" charset="0"/>
              </a:rPr>
              <a:t> </a:t>
            </a:r>
            <a:r>
              <a:rPr lang="en-US" altLang="zh-CN" sz="3402" b="1" i="1" dirty="0" err="1">
                <a:solidFill>
                  <a:srgbClr val="000000"/>
                </a:solidFill>
                <a:latin typeface="+mn-ea"/>
                <a:cs typeface="å¾®è½¯éé»" pitchFamily="18" charset="0"/>
              </a:rPr>
              <a:t>构造</a:t>
            </a:r>
            <a:r>
              <a:rPr lang="en-US" altLang="zh-CN" sz="3402" b="1" dirty="0" err="1">
                <a:solidFill>
                  <a:srgbClr val="000000"/>
                </a:solidFill>
                <a:latin typeface="+mn-ea"/>
                <a:cs typeface="å¾®è½¯éé»" pitchFamily="18" charset="0"/>
              </a:rPr>
              <a:t>：</a:t>
            </a:r>
            <a:r>
              <a:rPr lang="en-US" altLang="zh-CN" sz="3200" b="1" dirty="0" err="1">
                <a:solidFill>
                  <a:srgbClr val="000000"/>
                </a:solidFill>
                <a:latin typeface="+mn-ea"/>
                <a:cs typeface="å¾®è½¯éé»" pitchFamily="18" charset="0"/>
              </a:rPr>
              <a:t>明确了各部分的功能、约束以及</a:t>
            </a:r>
            <a:endParaRPr lang="en-US" altLang="zh-CN" sz="3200" b="1" dirty="0">
              <a:solidFill>
                <a:srgbClr val="000000"/>
              </a:solidFill>
              <a:latin typeface="+mn-ea"/>
              <a:cs typeface="å¾®è½¯éé»" pitchFamily="18" charset="0"/>
            </a:endParaRPr>
          </a:p>
          <a:p>
            <a:pPr>
              <a:lnSpc>
                <a:spcPts val="3900"/>
              </a:lnSpc>
              <a:tabLst>
                <a:tab pos="342900" algn="l"/>
                <a:tab pos="1498600" algn="l"/>
              </a:tabLst>
            </a:pPr>
            <a:r>
              <a:rPr lang="en-US" altLang="zh-CN" sz="1600" dirty="0">
                <a:latin typeface="+mn-ea"/>
              </a:rPr>
              <a:t>	</a:t>
            </a:r>
            <a:r>
              <a:rPr lang="en-US" altLang="zh-CN" sz="3200" b="1" dirty="0" err="1">
                <a:solidFill>
                  <a:srgbClr val="000000"/>
                </a:solidFill>
                <a:latin typeface="+mn-ea"/>
                <a:cs typeface="å¾®è½¯éé»" pitchFamily="18" charset="0"/>
              </a:rPr>
              <a:t>相互之间的接口等</a:t>
            </a:r>
            <a:endParaRPr lang="en-US" altLang="zh-CN" sz="3200" b="1" dirty="0">
              <a:solidFill>
                <a:srgbClr val="000000"/>
              </a:solidFill>
              <a:latin typeface="+mn-ea"/>
              <a:cs typeface="å¾®è½¯éé»"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59/75</a:t>
            </a:r>
          </a:p>
        </p:txBody>
      </p:sp>
      <p:sp>
        <p:nvSpPr>
          <p:cNvPr id="42" name="TextBox 1"/>
          <p:cNvSpPr txBox="1"/>
          <p:nvPr/>
        </p:nvSpPr>
        <p:spPr>
          <a:xfrm>
            <a:off x="469900" y="381000"/>
            <a:ext cx="8154476" cy="5027338"/>
          </a:xfrm>
          <a:prstGeom prst="rect">
            <a:avLst/>
          </a:prstGeom>
          <a:noFill/>
        </p:spPr>
        <p:txBody>
          <a:bodyPr wrap="none" lIns="0" tIns="0" rIns="0" rtlCol="0">
            <a:spAutoFit/>
          </a:bodyPr>
          <a:lstStyle/>
          <a:p>
            <a:pPr>
              <a:lnSpc>
                <a:spcPts val="5200"/>
              </a:lnSpc>
              <a:tabLst>
                <a:tab pos="342900" algn="l"/>
                <a:tab pos="457200" algn="l"/>
                <a:tab pos="736600" algn="l"/>
                <a:tab pos="914400" algn="l"/>
                <a:tab pos="11430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基于场景的评估方法</a:t>
            </a:r>
          </a:p>
          <a:p>
            <a:pPr>
              <a:lnSpc>
                <a:spcPts val="1000"/>
              </a:lnSpc>
            </a:pPr>
            <a:endParaRPr lang="en-US" altLang="zh-CN" dirty="0"/>
          </a:p>
          <a:p>
            <a:pPr>
              <a:lnSpc>
                <a:spcPts val="1000"/>
              </a:lnSpc>
            </a:pPr>
            <a:endParaRPr lang="en-US" altLang="zh-CN" dirty="0"/>
          </a:p>
          <a:p>
            <a:pPr>
              <a:lnSpc>
                <a:spcPts val="1000"/>
              </a:lnSpc>
            </a:pPr>
            <a:endParaRPr lang="en-US" altLang="zh-CN" dirty="0"/>
          </a:p>
          <a:p>
            <a:pPr>
              <a:tabLst>
                <a:tab pos="342900" algn="l"/>
                <a:tab pos="457200" algn="l"/>
                <a:tab pos="736600" algn="l"/>
                <a:tab pos="914400" algn="l"/>
                <a:tab pos="1143000" algn="l"/>
                <a:tab pos="18034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3200" b="1" dirty="0" err="1">
                <a:solidFill>
                  <a:srgbClr val="000000"/>
                </a:solidFill>
                <a:latin typeface="å¾®è½¯éé»" pitchFamily="18" charset="0"/>
                <a:cs typeface="å¾®è½¯éé»" pitchFamily="18" charset="0"/>
              </a:rPr>
              <a:t>使用最广泛、发展最为成熟的一种体系结构</a:t>
            </a:r>
            <a:endParaRPr lang="en-US" altLang="zh-CN" sz="3200" b="1" dirty="0">
              <a:solidFill>
                <a:srgbClr val="000000"/>
              </a:solidFill>
              <a:latin typeface="å¾®è½¯éé»" pitchFamily="18" charset="0"/>
              <a:cs typeface="å¾®è½¯éé»" pitchFamily="18" charset="0"/>
            </a:endParaRPr>
          </a:p>
          <a:p>
            <a:pPr>
              <a:tabLst>
                <a:tab pos="342900" algn="l"/>
                <a:tab pos="457200" algn="l"/>
                <a:tab pos="736600" algn="l"/>
                <a:tab pos="914400" algn="l"/>
                <a:tab pos="1143000" algn="l"/>
                <a:tab pos="1803400" algn="l"/>
              </a:tabLst>
            </a:pPr>
            <a:r>
              <a:rPr lang="en-US" altLang="zh-CN" sz="3200" b="1" dirty="0" err="1">
                <a:solidFill>
                  <a:srgbClr val="000000"/>
                </a:solidFill>
                <a:latin typeface="å¾®è½¯éé»" pitchFamily="18" charset="0"/>
                <a:cs typeface="å¾®è½¯éé»" pitchFamily="18" charset="0"/>
              </a:rPr>
              <a:t>分析和评估方法</a:t>
            </a:r>
            <a:endParaRPr lang="en-US" altLang="zh-CN" sz="3200" b="1" dirty="0">
              <a:solidFill>
                <a:srgbClr val="000000"/>
              </a:solidFill>
              <a:latin typeface="å¾®è½¯éé»" pitchFamily="18" charset="0"/>
              <a:cs typeface="å¾®è½¯éé»" pitchFamily="18" charset="0"/>
            </a:endParaRPr>
          </a:p>
          <a:p>
            <a:pPr>
              <a:lnSpc>
                <a:spcPts val="3800"/>
              </a:lnSpc>
              <a:tabLst>
                <a:tab pos="342900" algn="l"/>
                <a:tab pos="457200" algn="l"/>
                <a:tab pos="736600" algn="l"/>
                <a:tab pos="914400" algn="l"/>
                <a:tab pos="1143000" algn="l"/>
                <a:tab pos="1803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出发点</a:t>
            </a:r>
          </a:p>
          <a:p>
            <a:pPr>
              <a:lnSpc>
                <a:spcPts val="2900"/>
              </a:lnSpc>
              <a:tabLst>
                <a:tab pos="342900" algn="l"/>
                <a:tab pos="457200" algn="l"/>
                <a:tab pos="736600" algn="l"/>
                <a:tab pos="914400" algn="l"/>
                <a:tab pos="1143000" algn="l"/>
                <a:tab pos="18034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æ°å®ä½" pitchFamily="18" charset="0"/>
                <a:cs typeface="æ°å®ä½" pitchFamily="18" charset="0"/>
              </a:rPr>
              <a:t>大多数软件质量属性极为复杂，无法用简单的尺度衡量</a:t>
            </a:r>
          </a:p>
          <a:p>
            <a:pPr>
              <a:lnSpc>
                <a:spcPts val="3100"/>
              </a:lnSpc>
              <a:tabLst>
                <a:tab pos="342900" algn="l"/>
                <a:tab pos="457200" algn="l"/>
                <a:tab pos="736600" algn="l"/>
                <a:tab pos="914400" algn="l"/>
                <a:tab pos="1143000" algn="l"/>
                <a:tab pos="18034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æ°å®ä½" pitchFamily="18" charset="0"/>
                <a:cs typeface="æ°å®ä½" pitchFamily="18" charset="0"/>
              </a:rPr>
              <a:t>质量属性并不是处于隔离状态，只有在一定的上下文环</a:t>
            </a:r>
          </a:p>
          <a:p>
            <a:pPr>
              <a:lnSpc>
                <a:spcPts val="2000"/>
              </a:lnSpc>
              <a:tabLst>
                <a:tab pos="342900" algn="l"/>
                <a:tab pos="457200" algn="l"/>
                <a:tab pos="736600" algn="l"/>
                <a:tab pos="914400" algn="l"/>
                <a:tab pos="1143000" algn="l"/>
                <a:tab pos="1803400" algn="l"/>
              </a:tabLst>
            </a:pPr>
            <a:r>
              <a:rPr lang="en-US" altLang="zh-CN" dirty="0"/>
              <a:t>					</a:t>
            </a:r>
            <a:r>
              <a:rPr lang="en-US" altLang="zh-CN" sz="2100" dirty="0">
                <a:solidFill>
                  <a:srgbClr val="000000"/>
                </a:solidFill>
                <a:latin typeface="æ°å®ä½" pitchFamily="18" charset="0"/>
                <a:cs typeface="æ°å®ä½" pitchFamily="18" charset="0"/>
              </a:rPr>
              <a:t>境中才能做出关于质量属性的有意义的评判</a:t>
            </a:r>
          </a:p>
          <a:p>
            <a:pPr>
              <a:lnSpc>
                <a:spcPts val="4200"/>
              </a:lnSpc>
              <a:tabLst>
                <a:tab pos="342900" algn="l"/>
                <a:tab pos="457200" algn="l"/>
                <a:tab pos="736600" algn="l"/>
                <a:tab pos="914400" algn="l"/>
                <a:tab pos="1143000" algn="l"/>
                <a:tab pos="18034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利用场景技术将评估目标具体化，代替对质量属</a:t>
            </a:r>
          </a:p>
          <a:p>
            <a:pPr>
              <a:lnSpc>
                <a:spcPts val="2900"/>
              </a:lnSpc>
              <a:tabLst>
                <a:tab pos="342900" algn="l"/>
                <a:tab pos="457200" algn="l"/>
                <a:tab pos="736600" algn="l"/>
                <a:tab pos="914400" algn="l"/>
                <a:tab pos="1143000" algn="l"/>
                <a:tab pos="1803400" algn="l"/>
              </a:tabLst>
            </a:pPr>
            <a:r>
              <a:rPr lang="en-US" altLang="zh-CN" dirty="0"/>
              <a:t>			</a:t>
            </a:r>
            <a:r>
              <a:rPr lang="en-US" altLang="zh-CN" sz="2598" dirty="0">
                <a:solidFill>
                  <a:srgbClr val="000000"/>
                </a:solidFill>
                <a:latin typeface="SimHei" pitchFamily="18" charset="0"/>
                <a:cs typeface="SimHei" pitchFamily="18" charset="0"/>
              </a:rPr>
              <a:t>性</a:t>
            </a:r>
            <a:r>
              <a:rPr lang="en-US" altLang="zh-CN" sz="2598" dirty="0">
                <a:solidFill>
                  <a:srgbClr val="000000"/>
                </a:solidFill>
                <a:latin typeface="Comic Sans MS" pitchFamily="18" charset="0"/>
                <a:cs typeface="Comic Sans MS" pitchFamily="18" charset="0"/>
              </a:rPr>
              <a:t>(</a:t>
            </a:r>
            <a:r>
              <a:rPr lang="en-US" altLang="zh-CN" sz="2598" dirty="0">
                <a:solidFill>
                  <a:srgbClr val="000000"/>
                </a:solidFill>
                <a:latin typeface="SimHei" pitchFamily="18" charset="0"/>
                <a:cs typeface="SimHei" pitchFamily="18" charset="0"/>
              </a:rPr>
              <a:t>可维护性、可修改性、健壮性、灵活性等</a:t>
            </a:r>
            <a:r>
              <a:rPr lang="en-US" altLang="zh-CN" sz="2598" dirty="0">
                <a:solidFill>
                  <a:srgbClr val="000000"/>
                </a:solidFill>
                <a:latin typeface="Comic Sans MS" pitchFamily="18" charset="0"/>
                <a:cs typeface="Comic Sans MS" pitchFamily="18" charset="0"/>
              </a:rPr>
              <a:t>)</a:t>
            </a:r>
            <a:r>
              <a:rPr lang="en-US" altLang="zh-CN" sz="2598" dirty="0">
                <a:solidFill>
                  <a:srgbClr val="000000"/>
                </a:solidFill>
                <a:latin typeface="SimHei" pitchFamily="18" charset="0"/>
                <a:cs typeface="SimHei" pitchFamily="18" charset="0"/>
              </a:rPr>
              <a:t>的</a:t>
            </a:r>
          </a:p>
          <a:p>
            <a:pPr>
              <a:lnSpc>
                <a:spcPts val="3100"/>
              </a:lnSpc>
              <a:tabLst>
                <a:tab pos="342900" algn="l"/>
                <a:tab pos="457200" algn="l"/>
                <a:tab pos="736600" algn="l"/>
                <a:tab pos="914400" algn="l"/>
                <a:tab pos="1143000" algn="l"/>
                <a:tab pos="1803400" algn="l"/>
              </a:tabLst>
            </a:pPr>
            <a:r>
              <a:rPr lang="en-US" altLang="zh-CN" dirty="0"/>
              <a:t>			</a:t>
            </a:r>
            <a:r>
              <a:rPr lang="en-US" altLang="zh-CN" sz="2598" dirty="0">
                <a:solidFill>
                  <a:srgbClr val="000000"/>
                </a:solidFill>
                <a:latin typeface="SimHei" pitchFamily="18" charset="0"/>
                <a:cs typeface="SimHei" pitchFamily="18" charset="0"/>
              </a:rPr>
              <a:t>空洞表述，评估</a:t>
            </a:r>
            <a:r>
              <a:rPr lang="en-US" altLang="zh-CN" sz="2598" dirty="0">
                <a:solidFill>
                  <a:srgbClr val="000000"/>
                </a:solidFill>
                <a:latin typeface="Comic Sans MS" pitchFamily="18" charset="0"/>
                <a:cs typeface="Comic Sans MS" pitchFamily="18" charset="0"/>
              </a:rPr>
              <a:t>SA</a:t>
            </a:r>
            <a:r>
              <a:rPr lang="en-US" altLang="zh-CN" sz="2598" dirty="0">
                <a:solidFill>
                  <a:srgbClr val="000000"/>
                </a:solidFill>
                <a:latin typeface="SimHei" pitchFamily="18" charset="0"/>
                <a:cs typeface="SimHei" pitchFamily="18" charset="0"/>
              </a:rPr>
              <a:t>在给定场景下的质量表现</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60/75</a:t>
            </a:r>
          </a:p>
        </p:txBody>
      </p:sp>
      <p:sp>
        <p:nvSpPr>
          <p:cNvPr id="41" name="TextBox 1"/>
          <p:cNvSpPr txBox="1"/>
          <p:nvPr/>
        </p:nvSpPr>
        <p:spPr>
          <a:xfrm>
            <a:off x="469900" y="419100"/>
            <a:ext cx="7454900" cy="6273800"/>
          </a:xfrm>
          <a:prstGeom prst="rect">
            <a:avLst/>
          </a:prstGeom>
          <a:noFill/>
        </p:spPr>
        <p:txBody>
          <a:bodyPr wrap="none" lIns="0" tIns="0" rIns="0" rtlCol="0">
            <a:spAutoFit/>
          </a:bodyPr>
          <a:lstStyle/>
          <a:p>
            <a:pPr>
              <a:lnSpc>
                <a:spcPts val="5200"/>
              </a:lnSpc>
              <a:tabLst>
                <a:tab pos="457200" algn="l"/>
                <a:tab pos="736600" algn="l"/>
                <a:tab pos="787400" algn="l"/>
                <a:tab pos="1841500" algn="l"/>
              </a:tabLst>
            </a:pPr>
            <a:r>
              <a:rPr lang="en-US" altLang="zh-CN" dirty="0"/>
              <a:t>			</a:t>
            </a:r>
            <a:r>
              <a:rPr lang="en-US" altLang="zh-CN" sz="4002" b="1" dirty="0">
                <a:solidFill>
                  <a:srgbClr val="3D00EA"/>
                </a:solidFill>
                <a:latin typeface="å¾®è½¯éé»" pitchFamily="18" charset="0"/>
                <a:cs typeface="å¾®è½¯éé»" pitchFamily="18" charset="0"/>
              </a:rPr>
              <a:t>基于场景的评估方法基本步骤</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457200" algn="l"/>
                <a:tab pos="736600" algn="l"/>
                <a:tab pos="787400" algn="l"/>
                <a:tab pos="18415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基本步骤</a:t>
            </a:r>
          </a:p>
          <a:p>
            <a:pPr>
              <a:lnSpc>
                <a:spcPts val="3400"/>
              </a:lnSpc>
              <a:tabLst>
                <a:tab pos="457200" algn="l"/>
                <a:tab pos="736600" algn="l"/>
                <a:tab pos="787400" algn="l"/>
                <a:tab pos="18415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体系结构描述：对描述语言等没有特定要求，但要求</a:t>
            </a:r>
          </a:p>
          <a:p>
            <a:pPr>
              <a:lnSpc>
                <a:spcPts val="2600"/>
              </a:lnSpc>
              <a:tabLst>
                <a:tab pos="457200" algn="l"/>
                <a:tab pos="736600" algn="l"/>
                <a:tab pos="787400" algn="l"/>
                <a:tab pos="1841500" algn="l"/>
              </a:tabLst>
            </a:pPr>
            <a:r>
              <a:rPr lang="en-US" altLang="zh-CN" dirty="0"/>
              <a:t>		</a:t>
            </a:r>
            <a:r>
              <a:rPr lang="en-US" altLang="zh-CN" sz="2298" dirty="0">
                <a:solidFill>
                  <a:srgbClr val="000000"/>
                </a:solidFill>
                <a:latin typeface="SimHei" pitchFamily="18" charset="0"/>
                <a:cs typeface="SimHei" pitchFamily="18" charset="0"/>
              </a:rPr>
              <a:t>描述完备、具体且最好使用通用描述方式</a:t>
            </a:r>
            <a:r>
              <a:rPr lang="en-US" altLang="zh-CN" sz="2298" dirty="0">
                <a:solidFill>
                  <a:srgbClr val="000000"/>
                </a:solidFill>
                <a:latin typeface="Comic Sans MS" pitchFamily="18" charset="0"/>
                <a:cs typeface="Comic Sans MS" pitchFamily="18" charset="0"/>
              </a:rPr>
              <a:t>(</a:t>
            </a:r>
            <a:r>
              <a:rPr lang="en-US" altLang="zh-CN" sz="2298" dirty="0">
                <a:solidFill>
                  <a:srgbClr val="000000"/>
                </a:solidFill>
                <a:latin typeface="SimHei" pitchFamily="18" charset="0"/>
                <a:cs typeface="SimHei" pitchFamily="18" charset="0"/>
              </a:rPr>
              <a:t>易于理解</a:t>
            </a:r>
            <a:r>
              <a:rPr lang="en-US" altLang="zh-CN" sz="2298" dirty="0">
                <a:solidFill>
                  <a:srgbClr val="000000"/>
                </a:solidFill>
                <a:latin typeface="Comic Sans MS" pitchFamily="18" charset="0"/>
                <a:cs typeface="Comic Sans MS" pitchFamily="18" charset="0"/>
              </a:rPr>
              <a:t>)</a:t>
            </a:r>
          </a:p>
          <a:p>
            <a:pPr>
              <a:lnSpc>
                <a:spcPts val="3300"/>
              </a:lnSpc>
              <a:tabLst>
                <a:tab pos="457200" algn="l"/>
                <a:tab pos="736600" algn="l"/>
                <a:tab pos="787400" algn="l"/>
                <a:tab pos="18415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场景选取：针对特定评估目标设计关键或典型场景</a:t>
            </a:r>
          </a:p>
          <a:p>
            <a:pPr>
              <a:lnSpc>
                <a:spcPts val="3300"/>
              </a:lnSpc>
              <a:tabLst>
                <a:tab pos="457200" algn="l"/>
                <a:tab pos="736600" algn="l"/>
                <a:tab pos="787400" algn="l"/>
                <a:tab pos="18415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根据具体场景具体分析体系结构方案的表现</a:t>
            </a:r>
          </a:p>
          <a:p>
            <a:pPr>
              <a:lnSpc>
                <a:spcPts val="3300"/>
              </a:lnSpc>
              <a:tabLst>
                <a:tab pos="457200" algn="l"/>
                <a:tab pos="736600" algn="l"/>
                <a:tab pos="787400" algn="l"/>
                <a:tab pos="18415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总结分析结果，形成评估报告</a:t>
            </a:r>
          </a:p>
          <a:p>
            <a:pPr>
              <a:lnSpc>
                <a:spcPts val="4900"/>
              </a:lnSpc>
              <a:tabLst>
                <a:tab pos="457200" algn="l"/>
                <a:tab pos="736600" algn="l"/>
                <a:tab pos="787400" algn="l"/>
                <a:tab pos="18415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优缺点</a:t>
            </a:r>
          </a:p>
          <a:p>
            <a:pPr>
              <a:lnSpc>
                <a:spcPts val="3200"/>
              </a:lnSpc>
              <a:tabLst>
                <a:tab pos="457200" algn="l"/>
                <a:tab pos="736600" algn="l"/>
                <a:tab pos="787400" algn="l"/>
                <a:tab pos="18415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优点：实用性强、对</a:t>
            </a:r>
            <a:r>
              <a:rPr lang="en-US" altLang="zh-CN" sz="2298" dirty="0">
                <a:solidFill>
                  <a:srgbClr val="000000"/>
                </a:solidFill>
                <a:latin typeface="Comic Sans MS" pitchFamily="18" charset="0"/>
                <a:cs typeface="Comic Sans MS" pitchFamily="18" charset="0"/>
              </a:rPr>
              <a:t>SA</a:t>
            </a:r>
            <a:r>
              <a:rPr lang="en-US" altLang="zh-CN" sz="2298" dirty="0">
                <a:solidFill>
                  <a:srgbClr val="000000"/>
                </a:solidFill>
                <a:latin typeface="SimHei" pitchFamily="18" charset="0"/>
                <a:cs typeface="SimHei" pitchFamily="18" charset="0"/>
              </a:rPr>
              <a:t>描述没有过于严格的要求</a:t>
            </a:r>
          </a:p>
          <a:p>
            <a:pPr>
              <a:lnSpc>
                <a:spcPts val="3400"/>
              </a:lnSpc>
              <a:tabLst>
                <a:tab pos="457200" algn="l"/>
                <a:tab pos="736600" algn="l"/>
                <a:tab pos="787400" algn="l"/>
                <a:tab pos="18415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缺点：人工智力密集型劳动，成本较高且评估质量在</a:t>
            </a:r>
          </a:p>
          <a:p>
            <a:pPr>
              <a:lnSpc>
                <a:spcPts val="2200"/>
              </a:lnSpc>
              <a:tabLst>
                <a:tab pos="457200" algn="l"/>
                <a:tab pos="736600" algn="l"/>
                <a:tab pos="787400" algn="l"/>
                <a:tab pos="1841500" algn="l"/>
              </a:tabLst>
            </a:pPr>
            <a:r>
              <a:rPr lang="en-US" altLang="zh-CN" dirty="0"/>
              <a:t>		</a:t>
            </a:r>
            <a:r>
              <a:rPr lang="en-US" altLang="zh-CN" sz="2298" dirty="0">
                <a:solidFill>
                  <a:srgbClr val="000000"/>
                </a:solidFill>
                <a:latin typeface="SimHei" pitchFamily="18" charset="0"/>
                <a:cs typeface="SimHei" pitchFamily="18" charset="0"/>
              </a:rPr>
              <a:t>很大程度上取决于人的经验和技术</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tabLst>
                <a:tab pos="457200" algn="l"/>
                <a:tab pos="736600" algn="l"/>
                <a:tab pos="787400" algn="l"/>
                <a:tab pos="1841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61/75</a:t>
            </a:r>
          </a:p>
        </p:txBody>
      </p:sp>
      <p:sp>
        <p:nvSpPr>
          <p:cNvPr id="42" name="TextBox 1"/>
          <p:cNvSpPr txBox="1"/>
          <p:nvPr/>
        </p:nvSpPr>
        <p:spPr>
          <a:xfrm>
            <a:off x="469900" y="355600"/>
            <a:ext cx="7658100" cy="5207000"/>
          </a:xfrm>
          <a:prstGeom prst="rect">
            <a:avLst/>
          </a:prstGeom>
          <a:noFill/>
        </p:spPr>
        <p:txBody>
          <a:bodyPr wrap="none" lIns="0" tIns="0" rIns="0" rtlCol="0">
            <a:spAutoFit/>
          </a:bodyPr>
          <a:lstStyle/>
          <a:p>
            <a:pPr>
              <a:lnSpc>
                <a:spcPts val="5500"/>
              </a:lnSpc>
              <a:tabLst>
                <a:tab pos="215900" algn="l"/>
                <a:tab pos="749300" algn="l"/>
                <a:tab pos="1244600" algn="l"/>
              </a:tabLst>
            </a:pPr>
            <a:r>
              <a:rPr lang="en-US" altLang="zh-CN" dirty="0"/>
              <a:t>			</a:t>
            </a:r>
            <a:r>
              <a:rPr lang="en-US" altLang="zh-CN" sz="4002" b="1" dirty="0">
                <a:solidFill>
                  <a:srgbClr val="3D00EA"/>
                </a:solidFill>
                <a:latin typeface="å¾®è½¯éé»" pitchFamily="18" charset="0"/>
                <a:cs typeface="å¾®è½¯éé»" pitchFamily="18" charset="0"/>
              </a:rPr>
              <a:t>体系结构评估场景实例</a:t>
            </a:r>
            <a:r>
              <a:rPr lang="en-US" altLang="zh-CN" sz="4002" b="1" dirty="0">
                <a:solidFill>
                  <a:srgbClr val="3D00EA"/>
                </a:solidFill>
                <a:latin typeface="Comic Sans MS" pitchFamily="18" charset="0"/>
                <a:cs typeface="Comic Sans MS" pitchFamily="18" charset="0"/>
              </a:rPr>
              <a:t>-1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215900" algn="l"/>
                <a:tab pos="749300" algn="l"/>
                <a:tab pos="1244600" algn="l"/>
              </a:tabLst>
            </a:pPr>
            <a:r>
              <a:rPr lang="en-US" altLang="zh-CN" dirty="0"/>
              <a:t>	</a:t>
            </a:r>
            <a:r>
              <a:rPr lang="en-US" altLang="zh-CN" sz="3600" b="1" dirty="0">
                <a:solidFill>
                  <a:srgbClr val="FF0000"/>
                </a:solidFill>
                <a:latin typeface="å¾®è½¯éé»" pitchFamily="18" charset="0"/>
                <a:cs typeface="å¾®è½¯éé»" pitchFamily="18" charset="0"/>
              </a:rPr>
              <a:t>针对的质量属性：通用性、可扩展性</a:t>
            </a:r>
          </a:p>
          <a:p>
            <a:pPr>
              <a:lnSpc>
                <a:spcPts val="4900"/>
              </a:lnSpc>
              <a:tabLst>
                <a:tab pos="215900" algn="l"/>
                <a:tab pos="749300" algn="l"/>
                <a:tab pos="1244600" algn="l"/>
              </a:tabLst>
            </a:pPr>
            <a:r>
              <a:rPr lang="en-US" altLang="zh-CN" dirty="0"/>
              <a:t>		</a:t>
            </a:r>
            <a:r>
              <a:rPr lang="en-US" altLang="zh-CN" sz="3595" b="1" dirty="0">
                <a:solidFill>
                  <a:srgbClr val="000000"/>
                </a:solidFill>
                <a:latin typeface="å¾®è½¯éé»" pitchFamily="18" charset="0"/>
                <a:cs typeface="å¾®è½¯éé»" pitchFamily="18" charset="0"/>
              </a:rPr>
              <a:t>当前网上购物系统支持银行卡网上支</a:t>
            </a:r>
          </a:p>
          <a:p>
            <a:pPr>
              <a:lnSpc>
                <a:spcPts val="4100"/>
              </a:lnSpc>
              <a:tabLst>
                <a:tab pos="215900" algn="l"/>
                <a:tab pos="749300" algn="l"/>
                <a:tab pos="1244600" algn="l"/>
              </a:tabLst>
            </a:pPr>
            <a:r>
              <a:rPr lang="en-US" altLang="zh-CN" sz="3595" b="1" dirty="0">
                <a:solidFill>
                  <a:srgbClr val="000000"/>
                </a:solidFill>
                <a:latin typeface="å¾®è½¯éé»" pitchFamily="18" charset="0"/>
                <a:cs typeface="å¾®è½¯éé»" pitchFamily="18" charset="0"/>
              </a:rPr>
              <a:t>付。在此基础上，客户要求增加支付宝</a:t>
            </a:r>
          </a:p>
          <a:p>
            <a:pPr>
              <a:lnSpc>
                <a:spcPts val="4000"/>
              </a:lnSpc>
              <a:tabLst>
                <a:tab pos="215900" algn="l"/>
                <a:tab pos="749300" algn="l"/>
                <a:tab pos="1244600" algn="l"/>
              </a:tabLst>
            </a:pPr>
            <a:r>
              <a:rPr lang="en-US" altLang="zh-CN" sz="3595" b="1" dirty="0">
                <a:solidFill>
                  <a:srgbClr val="000000"/>
                </a:solidFill>
                <a:latin typeface="å¾®è½¯éé»" pitchFamily="18" charset="0"/>
                <a:cs typeface="å¾®è½¯éé»" pitchFamily="18" charset="0"/>
              </a:rPr>
              <a:t>和货到付款这两种新的支付方式。</a:t>
            </a:r>
          </a:p>
          <a:p>
            <a:pPr>
              <a:lnSpc>
                <a:spcPts val="4800"/>
              </a:lnSpc>
              <a:tabLst>
                <a:tab pos="215900" algn="l"/>
                <a:tab pos="749300" algn="l"/>
                <a:tab pos="1244600" algn="l"/>
              </a:tabLst>
            </a:pPr>
            <a:r>
              <a:rPr lang="en-US" altLang="zh-CN" sz="3402" b="1" dirty="0">
                <a:solidFill>
                  <a:srgbClr val="FF0000"/>
                </a:solidFill>
                <a:latin typeface="å¾®è½¯éé»" pitchFamily="18" charset="0"/>
                <a:cs typeface="å¾®è½¯éé»" pitchFamily="18" charset="0"/>
              </a:rPr>
              <a:t>评估：需求变更对体系结构的影响程度</a:t>
            </a:r>
          </a:p>
          <a:p>
            <a:pPr>
              <a:lnSpc>
                <a:spcPts val="4900"/>
              </a:lnSpc>
              <a:tabLst>
                <a:tab pos="215900" algn="l"/>
                <a:tab pos="749300" algn="l"/>
                <a:tab pos="1244600" algn="l"/>
              </a:tabLst>
            </a:pPr>
            <a:r>
              <a:rPr lang="en-US" altLang="zh-CN" sz="3402" b="1" dirty="0">
                <a:solidFill>
                  <a:srgbClr val="FF0000"/>
                </a:solidFill>
                <a:latin typeface="å¾®è½¯éé»" pitchFamily="18" charset="0"/>
                <a:cs typeface="å¾®è½¯éé»" pitchFamily="18" charset="0"/>
              </a:rPr>
              <a:t>结果：无影响、影响一个构件、影响多</a:t>
            </a:r>
          </a:p>
          <a:p>
            <a:pPr>
              <a:lnSpc>
                <a:spcPts val="4000"/>
              </a:lnSpc>
              <a:tabLst>
                <a:tab pos="215900" algn="l"/>
                <a:tab pos="749300" algn="l"/>
                <a:tab pos="1244600" algn="l"/>
              </a:tabLst>
            </a:pPr>
            <a:r>
              <a:rPr lang="en-US" altLang="zh-CN" sz="3402" b="1" dirty="0">
                <a:solidFill>
                  <a:srgbClr val="FF0000"/>
                </a:solidFill>
                <a:latin typeface="å¾®è½¯éé»" pitchFamily="18" charset="0"/>
                <a:cs typeface="å¾®è½¯éé»" pitchFamily="18" charset="0"/>
              </a:rPr>
              <a:t>个构件、影响系统总体结构</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62/75</a:t>
            </a:r>
          </a:p>
        </p:txBody>
      </p:sp>
      <p:sp>
        <p:nvSpPr>
          <p:cNvPr id="42" name="TextBox 1"/>
          <p:cNvSpPr txBox="1"/>
          <p:nvPr/>
        </p:nvSpPr>
        <p:spPr>
          <a:xfrm>
            <a:off x="469900" y="368300"/>
            <a:ext cx="7708900" cy="5549900"/>
          </a:xfrm>
          <a:prstGeom prst="rect">
            <a:avLst/>
          </a:prstGeom>
          <a:noFill/>
        </p:spPr>
        <p:txBody>
          <a:bodyPr wrap="none" lIns="0" tIns="0" rIns="0" rtlCol="0">
            <a:spAutoFit/>
          </a:bodyPr>
          <a:lstStyle/>
          <a:p>
            <a:pPr>
              <a:lnSpc>
                <a:spcPts val="5500"/>
              </a:lnSpc>
              <a:tabLst>
                <a:tab pos="673100" algn="l"/>
                <a:tab pos="749300" algn="l"/>
                <a:tab pos="1244600" algn="l"/>
              </a:tabLst>
            </a:pPr>
            <a:r>
              <a:rPr lang="en-US" altLang="zh-CN" dirty="0"/>
              <a:t>			</a:t>
            </a:r>
            <a:r>
              <a:rPr lang="en-US" altLang="zh-CN" sz="4002" b="1" dirty="0">
                <a:solidFill>
                  <a:srgbClr val="3D00EA"/>
                </a:solidFill>
                <a:latin typeface="å¾®è½¯éé»" pitchFamily="18" charset="0"/>
                <a:cs typeface="å¾®è½¯éé»" pitchFamily="18" charset="0"/>
              </a:rPr>
              <a:t>体系结构评估场景实例</a:t>
            </a:r>
            <a:r>
              <a:rPr lang="en-US" altLang="zh-CN" sz="4002" b="1" dirty="0">
                <a:solidFill>
                  <a:srgbClr val="3D00EA"/>
                </a:solidFill>
                <a:latin typeface="Comic Sans MS" pitchFamily="18" charset="0"/>
                <a:cs typeface="Comic Sans MS" pitchFamily="18" charset="0"/>
              </a:rPr>
              <a:t>-2</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673100" algn="l"/>
                <a:tab pos="749300" algn="l"/>
                <a:tab pos="1244600" algn="l"/>
              </a:tabLst>
            </a:pPr>
            <a:r>
              <a:rPr lang="en-US" altLang="zh-CN" dirty="0"/>
              <a:t>	</a:t>
            </a:r>
            <a:r>
              <a:rPr lang="en-US" altLang="zh-CN" sz="3600" b="1" dirty="0">
                <a:solidFill>
                  <a:srgbClr val="FF0000"/>
                </a:solidFill>
                <a:latin typeface="å¾®è½¯éé»" pitchFamily="18" charset="0"/>
                <a:cs typeface="å¾®è½¯éé»" pitchFamily="18" charset="0"/>
              </a:rPr>
              <a:t>针对的质量属性：可靠性、性能</a:t>
            </a:r>
          </a:p>
          <a:p>
            <a:pPr>
              <a:lnSpc>
                <a:spcPts val="4900"/>
              </a:lnSpc>
              <a:tabLst>
                <a:tab pos="673100" algn="l"/>
                <a:tab pos="749300" algn="l"/>
                <a:tab pos="1244600" algn="l"/>
              </a:tabLst>
            </a:pPr>
            <a:r>
              <a:rPr lang="en-US" altLang="zh-CN" dirty="0"/>
              <a:t>		</a:t>
            </a:r>
            <a:r>
              <a:rPr lang="en-US" altLang="zh-CN" sz="3595" b="1" dirty="0">
                <a:solidFill>
                  <a:srgbClr val="000000"/>
                </a:solidFill>
                <a:latin typeface="å¾®è½¯éé»" pitchFamily="18" charset="0"/>
                <a:cs typeface="å¾®è½¯éé»" pitchFamily="18" charset="0"/>
              </a:rPr>
              <a:t>圣诞节销售期间系统访问量增加到每</a:t>
            </a:r>
          </a:p>
          <a:p>
            <a:pPr>
              <a:lnSpc>
                <a:spcPts val="4100"/>
              </a:lnSpc>
              <a:tabLst>
                <a:tab pos="673100" algn="l"/>
                <a:tab pos="749300" algn="l"/>
                <a:tab pos="1244600" algn="l"/>
              </a:tabLst>
            </a:pPr>
            <a:r>
              <a:rPr lang="en-US" altLang="zh-CN" sz="3595" b="1" dirty="0">
                <a:solidFill>
                  <a:srgbClr val="000000"/>
                </a:solidFill>
                <a:latin typeface="å¾®è½¯éé»" pitchFamily="18" charset="0"/>
                <a:cs typeface="å¾®è½¯éé»" pitchFamily="18" charset="0"/>
              </a:rPr>
              <a:t>分钟</a:t>
            </a:r>
            <a:r>
              <a:rPr lang="en-US" altLang="zh-CN" sz="3595" b="1" dirty="0">
                <a:solidFill>
                  <a:srgbClr val="000000"/>
                </a:solidFill>
                <a:latin typeface="Comic Sans MS" pitchFamily="18" charset="0"/>
                <a:cs typeface="Comic Sans MS" pitchFamily="18" charset="0"/>
              </a:rPr>
              <a:t>1</a:t>
            </a:r>
            <a:r>
              <a:rPr lang="en-US" altLang="zh-CN" sz="3595" b="1" dirty="0">
                <a:solidFill>
                  <a:srgbClr val="000000"/>
                </a:solidFill>
                <a:latin typeface="å¾®è½¯éé»" pitchFamily="18" charset="0"/>
                <a:cs typeface="å¾®è½¯éé»" pitchFamily="18" charset="0"/>
              </a:rPr>
              <a:t>万人以上。</a:t>
            </a:r>
          </a:p>
          <a:p>
            <a:pPr>
              <a:lnSpc>
                <a:spcPts val="4400"/>
              </a:lnSpc>
              <a:tabLst>
                <a:tab pos="673100" algn="l"/>
                <a:tab pos="749300" algn="l"/>
                <a:tab pos="1244600" algn="l"/>
              </a:tabLst>
            </a:pPr>
            <a:r>
              <a:rPr lang="en-US" altLang="zh-CN" sz="3198" b="1" dirty="0">
                <a:solidFill>
                  <a:srgbClr val="FF0000"/>
                </a:solidFill>
                <a:latin typeface="å¾®è½¯éé»" pitchFamily="18" charset="0"/>
                <a:cs typeface="å¾®è½¯éé»" pitchFamily="18" charset="0"/>
              </a:rPr>
              <a:t>评估：当前体系结构如何响应突然的访问压</a:t>
            </a:r>
          </a:p>
          <a:p>
            <a:pPr>
              <a:lnSpc>
                <a:spcPts val="3900"/>
              </a:lnSpc>
              <a:tabLst>
                <a:tab pos="673100" algn="l"/>
                <a:tab pos="749300" algn="l"/>
                <a:tab pos="1244600" algn="l"/>
              </a:tabLst>
            </a:pPr>
            <a:r>
              <a:rPr lang="en-US" altLang="zh-CN" sz="3198" b="1" dirty="0">
                <a:solidFill>
                  <a:srgbClr val="FF0000"/>
                </a:solidFill>
                <a:latin typeface="å¾®è½¯éé»" pitchFamily="18" charset="0"/>
                <a:cs typeface="å¾®è½¯éé»" pitchFamily="18" charset="0"/>
              </a:rPr>
              <a:t>力</a:t>
            </a:r>
            <a:r>
              <a:rPr lang="en-US" altLang="zh-CN" sz="3198" b="1" dirty="0">
                <a:solidFill>
                  <a:srgbClr val="FF0000"/>
                </a:solidFill>
                <a:latin typeface="Comic Sans MS" pitchFamily="18" charset="0"/>
                <a:cs typeface="Comic Sans MS" pitchFamily="18" charset="0"/>
              </a:rPr>
              <a:t>(</a:t>
            </a:r>
            <a:r>
              <a:rPr lang="en-US" altLang="zh-CN" sz="3198" b="1" dirty="0">
                <a:solidFill>
                  <a:srgbClr val="FF0000"/>
                </a:solidFill>
                <a:latin typeface="å¾®è½¯éé»" pitchFamily="18" charset="0"/>
                <a:cs typeface="å¾®è½¯éé»" pitchFamily="18" charset="0"/>
              </a:rPr>
              <a:t>如启动负载平衡等</a:t>
            </a:r>
            <a:r>
              <a:rPr lang="en-US" altLang="zh-CN" sz="3198" b="1" dirty="0">
                <a:solidFill>
                  <a:srgbClr val="FF0000"/>
                </a:solidFill>
                <a:latin typeface="Comic Sans MS" pitchFamily="18" charset="0"/>
                <a:cs typeface="Comic Sans MS" pitchFamily="18" charset="0"/>
              </a:rPr>
              <a:t>)</a:t>
            </a:r>
          </a:p>
          <a:p>
            <a:pPr>
              <a:lnSpc>
                <a:spcPts val="4500"/>
              </a:lnSpc>
              <a:tabLst>
                <a:tab pos="673100" algn="l"/>
                <a:tab pos="749300" algn="l"/>
                <a:tab pos="1244600" algn="l"/>
              </a:tabLst>
            </a:pPr>
            <a:r>
              <a:rPr lang="en-US" altLang="zh-CN" sz="3198" b="1" dirty="0">
                <a:solidFill>
                  <a:srgbClr val="FF0000"/>
                </a:solidFill>
                <a:latin typeface="å¾®è½¯éé»" pitchFamily="18" charset="0"/>
                <a:cs typeface="å¾®è½¯éé»" pitchFamily="18" charset="0"/>
              </a:rPr>
              <a:t>结果：系统瘫痪、响应速度变慢但仍然保持</a:t>
            </a:r>
          </a:p>
          <a:p>
            <a:pPr>
              <a:lnSpc>
                <a:spcPts val="3800"/>
              </a:lnSpc>
              <a:tabLst>
                <a:tab pos="673100" algn="l"/>
                <a:tab pos="749300" algn="l"/>
                <a:tab pos="1244600" algn="l"/>
              </a:tabLst>
            </a:pPr>
            <a:r>
              <a:rPr lang="en-US" altLang="zh-CN" sz="3198" b="1" dirty="0">
                <a:solidFill>
                  <a:srgbClr val="FF0000"/>
                </a:solidFill>
                <a:latin typeface="å¾®è½¯éé»" pitchFamily="18" charset="0"/>
                <a:cs typeface="å¾®è½¯éé»" pitchFamily="18" charset="0"/>
              </a:rPr>
              <a:t>服务、完全正常等，同时还可以借此发现系</a:t>
            </a:r>
          </a:p>
          <a:p>
            <a:pPr>
              <a:lnSpc>
                <a:spcPts val="3800"/>
              </a:lnSpc>
              <a:tabLst>
                <a:tab pos="673100" algn="l"/>
                <a:tab pos="749300" algn="l"/>
                <a:tab pos="1244600" algn="l"/>
              </a:tabLst>
            </a:pPr>
            <a:r>
              <a:rPr lang="en-US" altLang="zh-CN" sz="3198" b="1" dirty="0">
                <a:solidFill>
                  <a:srgbClr val="FF0000"/>
                </a:solidFill>
                <a:latin typeface="å¾®è½¯éé»" pitchFamily="18" charset="0"/>
                <a:cs typeface="å¾®è½¯éé»" pitchFamily="18" charset="0"/>
              </a:rPr>
              <a:t>统瓶颈</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63/75</a:t>
            </a:r>
          </a:p>
        </p:txBody>
      </p:sp>
      <p:sp>
        <p:nvSpPr>
          <p:cNvPr id="42" name="TextBox 1"/>
          <p:cNvSpPr txBox="1"/>
          <p:nvPr/>
        </p:nvSpPr>
        <p:spPr>
          <a:xfrm>
            <a:off x="469900" y="381000"/>
            <a:ext cx="7670800" cy="5080000"/>
          </a:xfrm>
          <a:prstGeom prst="rect">
            <a:avLst/>
          </a:prstGeom>
          <a:noFill/>
        </p:spPr>
        <p:txBody>
          <a:bodyPr wrap="none" lIns="0" tIns="0" rIns="0" rtlCol="0">
            <a:spAutoFit/>
          </a:bodyPr>
          <a:lstStyle/>
          <a:p>
            <a:pPr>
              <a:lnSpc>
                <a:spcPts val="5200"/>
              </a:lnSpc>
              <a:tabLst>
                <a:tab pos="342900" algn="l"/>
                <a:tab pos="457200" algn="l"/>
                <a:tab pos="736600" algn="l"/>
                <a:tab pos="800100" algn="l"/>
              </a:tabLst>
            </a:pPr>
            <a:r>
              <a:rPr lang="en-US" altLang="zh-CN" dirty="0"/>
              <a:t>				</a:t>
            </a:r>
            <a:r>
              <a:rPr lang="en-US" altLang="zh-CN" sz="4002" b="1" dirty="0">
                <a:solidFill>
                  <a:srgbClr val="3D00EA"/>
                </a:solidFill>
                <a:latin typeface="å¾®è½¯éé»" pitchFamily="18" charset="0"/>
                <a:cs typeface="å¾®è½¯éé»" pitchFamily="18" charset="0"/>
              </a:rPr>
              <a:t>体系结构质量属性的综合分析</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300"/>
              </a:lnSpc>
              <a:tabLst>
                <a:tab pos="342900" algn="l"/>
                <a:tab pos="457200" algn="l"/>
                <a:tab pos="736600" algn="l"/>
                <a:tab pos="8001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Comic Sans MS" pitchFamily="18" charset="0"/>
                <a:cs typeface="Comic Sans MS" pitchFamily="18" charset="0"/>
              </a:rPr>
              <a:t>SA</a:t>
            </a:r>
            <a:r>
              <a:rPr lang="en-US" altLang="zh-CN" sz="3300" b="1" dirty="0">
                <a:solidFill>
                  <a:srgbClr val="000000"/>
                </a:solidFill>
                <a:latin typeface="å¾®è½¯éé»" pitchFamily="18" charset="0"/>
                <a:cs typeface="å¾®è½¯éé»" pitchFamily="18" charset="0"/>
              </a:rPr>
              <a:t>的不同质量属性往往有冲突，很难兼</a:t>
            </a:r>
          </a:p>
          <a:p>
            <a:pPr>
              <a:lnSpc>
                <a:spcPts val="3900"/>
              </a:lnSpc>
              <a:tabLst>
                <a:tab pos="342900" algn="l"/>
                <a:tab pos="457200" algn="l"/>
                <a:tab pos="736600" algn="l"/>
                <a:tab pos="800100" algn="l"/>
              </a:tabLst>
            </a:pPr>
            <a:r>
              <a:rPr lang="en-US" altLang="zh-CN" dirty="0"/>
              <a:t>	</a:t>
            </a:r>
            <a:r>
              <a:rPr lang="en-US" altLang="zh-CN" sz="3300" b="1" dirty="0">
                <a:solidFill>
                  <a:srgbClr val="000000"/>
                </a:solidFill>
                <a:latin typeface="å¾®è½¯éé»" pitchFamily="18" charset="0"/>
                <a:cs typeface="å¾®è½¯éé»" pitchFamily="18" charset="0"/>
              </a:rPr>
              <a:t>顾</a:t>
            </a:r>
            <a:r>
              <a:rPr lang="en-US" altLang="zh-CN" sz="3300" b="1" dirty="0">
                <a:solidFill>
                  <a:srgbClr val="000000"/>
                </a:solidFill>
                <a:latin typeface="Comic Sans MS" pitchFamily="18" charset="0"/>
                <a:cs typeface="Comic Sans MS" pitchFamily="18" charset="0"/>
              </a:rPr>
              <a:t>(</a:t>
            </a:r>
            <a:r>
              <a:rPr lang="en-US" altLang="zh-CN" sz="3300" b="1" dirty="0">
                <a:solidFill>
                  <a:srgbClr val="000000"/>
                </a:solidFill>
                <a:latin typeface="å¾®è½¯éé»" pitchFamily="18" charset="0"/>
                <a:cs typeface="å¾®è½¯éé»" pitchFamily="18" charset="0"/>
              </a:rPr>
              <a:t>如通用性与性能等</a:t>
            </a:r>
            <a:r>
              <a:rPr lang="en-US" altLang="zh-CN" sz="3300" b="1" dirty="0">
                <a:solidFill>
                  <a:srgbClr val="000000"/>
                </a:solidFill>
                <a:latin typeface="Comic Sans MS" pitchFamily="18" charset="0"/>
                <a:cs typeface="Comic Sans MS" pitchFamily="18" charset="0"/>
              </a:rPr>
              <a:t>)</a:t>
            </a:r>
          </a:p>
          <a:p>
            <a:pPr>
              <a:lnSpc>
                <a:spcPts val="4700"/>
              </a:lnSpc>
              <a:tabLst>
                <a:tab pos="342900" algn="l"/>
                <a:tab pos="457200" algn="l"/>
                <a:tab pos="736600" algn="l"/>
                <a:tab pos="8001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综合</a:t>
            </a:r>
            <a:r>
              <a:rPr lang="en-US" altLang="zh-CN" sz="3300" b="1" dirty="0">
                <a:solidFill>
                  <a:srgbClr val="000000"/>
                </a:solidFill>
                <a:latin typeface="Comic Sans MS" pitchFamily="18" charset="0"/>
                <a:cs typeface="Comic Sans MS" pitchFamily="18" charset="0"/>
              </a:rPr>
              <a:t>(</a:t>
            </a:r>
            <a:r>
              <a:rPr lang="en-US" altLang="zh-CN" sz="3300" b="1" dirty="0">
                <a:solidFill>
                  <a:srgbClr val="000000"/>
                </a:solidFill>
                <a:latin typeface="å¾®è½¯éé»" pitchFamily="18" charset="0"/>
                <a:cs typeface="å¾®è½¯éé»" pitchFamily="18" charset="0"/>
              </a:rPr>
              <a:t>权衡</a:t>
            </a:r>
            <a:r>
              <a:rPr lang="en-US" altLang="zh-CN" sz="3300" b="1" dirty="0">
                <a:solidFill>
                  <a:srgbClr val="000000"/>
                </a:solidFill>
                <a:latin typeface="Comic Sans MS" pitchFamily="18" charset="0"/>
                <a:cs typeface="Comic Sans MS" pitchFamily="18" charset="0"/>
              </a:rPr>
              <a:t>)</a:t>
            </a:r>
            <a:r>
              <a:rPr lang="en-US" altLang="zh-CN" sz="3300" b="1" dirty="0">
                <a:solidFill>
                  <a:srgbClr val="000000"/>
                </a:solidFill>
                <a:latin typeface="å¾®è½¯éé»" pitchFamily="18" charset="0"/>
                <a:cs typeface="å¾®è½¯éé»" pitchFamily="18" charset="0"/>
              </a:rPr>
              <a:t>分析：对</a:t>
            </a:r>
            <a:r>
              <a:rPr lang="en-US" altLang="zh-CN" sz="3300" b="1" dirty="0">
                <a:solidFill>
                  <a:srgbClr val="000000"/>
                </a:solidFill>
                <a:latin typeface="Comic Sans MS" pitchFamily="18" charset="0"/>
                <a:cs typeface="Comic Sans MS" pitchFamily="18" charset="0"/>
              </a:rPr>
              <a:t>SA</a:t>
            </a:r>
            <a:r>
              <a:rPr lang="en-US" altLang="zh-CN" sz="3300" b="1" dirty="0">
                <a:solidFill>
                  <a:srgbClr val="000000"/>
                </a:solidFill>
                <a:latin typeface="å¾®è½¯éé»" pitchFamily="18" charset="0"/>
                <a:cs typeface="å¾®è½¯éé»" pitchFamily="18" charset="0"/>
              </a:rPr>
              <a:t>的各种质量属性</a:t>
            </a:r>
          </a:p>
          <a:p>
            <a:pPr>
              <a:lnSpc>
                <a:spcPts val="3900"/>
              </a:lnSpc>
              <a:tabLst>
                <a:tab pos="342900" algn="l"/>
                <a:tab pos="457200" algn="l"/>
                <a:tab pos="736600" algn="l"/>
                <a:tab pos="800100" algn="l"/>
              </a:tabLst>
            </a:pPr>
            <a:r>
              <a:rPr lang="en-US" altLang="zh-CN" dirty="0"/>
              <a:t>	</a:t>
            </a:r>
            <a:r>
              <a:rPr lang="en-US" altLang="zh-CN" sz="3300" b="1" dirty="0">
                <a:solidFill>
                  <a:srgbClr val="000000"/>
                </a:solidFill>
                <a:latin typeface="å¾®è½¯éé»" pitchFamily="18" charset="0"/>
                <a:cs typeface="å¾®è½¯éé»" pitchFamily="18" charset="0"/>
              </a:rPr>
              <a:t>进行综合评价和权衡，例如</a:t>
            </a:r>
            <a:r>
              <a:rPr lang="en-US" altLang="zh-CN" sz="3300" b="1" dirty="0">
                <a:solidFill>
                  <a:srgbClr val="000000"/>
                </a:solidFill>
                <a:latin typeface="Comic Sans MS" pitchFamily="18" charset="0"/>
                <a:cs typeface="Comic Sans MS" pitchFamily="18" charset="0"/>
              </a:rPr>
              <a:t>ATAM</a:t>
            </a:r>
            <a:r>
              <a:rPr lang="en-US" altLang="zh-CN" sz="3300" b="1" dirty="0">
                <a:solidFill>
                  <a:srgbClr val="000000"/>
                </a:solidFill>
                <a:latin typeface="å¾®è½¯éé»" pitchFamily="18" charset="0"/>
                <a:cs typeface="å¾®è½¯éé»" pitchFamily="18" charset="0"/>
              </a:rPr>
              <a:t>方法</a:t>
            </a:r>
          </a:p>
          <a:p>
            <a:pPr>
              <a:lnSpc>
                <a:spcPts val="3900"/>
              </a:lnSpc>
              <a:tabLst>
                <a:tab pos="342900" algn="l"/>
                <a:tab pos="457200" algn="l"/>
                <a:tab pos="736600" algn="l"/>
                <a:tab pos="8001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引入效用树技术来支持对多属性进行折中分析的</a:t>
            </a:r>
          </a:p>
          <a:p>
            <a:pPr>
              <a:lnSpc>
                <a:spcPts val="2500"/>
              </a:lnSpc>
              <a:tabLst>
                <a:tab pos="342900" algn="l"/>
                <a:tab pos="457200" algn="l"/>
                <a:tab pos="736600" algn="l"/>
                <a:tab pos="800100" algn="l"/>
              </a:tabLst>
            </a:pPr>
            <a:r>
              <a:rPr lang="en-US" altLang="zh-CN" dirty="0"/>
              <a:t>			</a:t>
            </a:r>
            <a:r>
              <a:rPr lang="en-US" altLang="zh-CN" sz="2598" dirty="0">
                <a:solidFill>
                  <a:srgbClr val="000000"/>
                </a:solidFill>
                <a:latin typeface="SimHei" pitchFamily="18" charset="0"/>
                <a:cs typeface="SimHei" pitchFamily="18" charset="0"/>
              </a:rPr>
              <a:t>能力</a:t>
            </a:r>
          </a:p>
          <a:p>
            <a:pPr>
              <a:lnSpc>
                <a:spcPts val="4300"/>
              </a:lnSpc>
              <a:tabLst>
                <a:tab pos="342900" algn="l"/>
                <a:tab pos="457200" algn="l"/>
                <a:tab pos="736600" algn="l"/>
                <a:tab pos="8001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效用树描述了质量需求与设计之间的关系以及质</a:t>
            </a:r>
          </a:p>
          <a:p>
            <a:pPr>
              <a:lnSpc>
                <a:spcPts val="2900"/>
              </a:lnSpc>
              <a:tabLst>
                <a:tab pos="342900" algn="l"/>
                <a:tab pos="457200" algn="l"/>
                <a:tab pos="736600" algn="l"/>
                <a:tab pos="800100" algn="l"/>
              </a:tabLst>
            </a:pPr>
            <a:r>
              <a:rPr lang="en-US" altLang="zh-CN" dirty="0"/>
              <a:t>			</a:t>
            </a:r>
            <a:r>
              <a:rPr lang="en-US" altLang="zh-CN" sz="2598" dirty="0">
                <a:solidFill>
                  <a:srgbClr val="000000"/>
                </a:solidFill>
                <a:latin typeface="SimHei" pitchFamily="18" charset="0"/>
                <a:cs typeface="SimHei" pitchFamily="18" charset="0"/>
              </a:rPr>
              <a:t>量需求之间的优先关系</a:t>
            </a:r>
            <a:r>
              <a:rPr lang="en-US" altLang="zh-CN" sz="2598" dirty="0">
                <a:solidFill>
                  <a:srgbClr val="000000"/>
                </a:solidFill>
                <a:latin typeface="Comic Sans MS" pitchFamily="18" charset="0"/>
                <a:cs typeface="Comic Sans MS" pitchFamily="18" charset="0"/>
              </a:rPr>
              <a:t>,</a:t>
            </a:r>
            <a:r>
              <a:rPr lang="en-US" altLang="zh-CN" sz="2598" dirty="0">
                <a:solidFill>
                  <a:srgbClr val="000000"/>
                </a:solidFill>
                <a:latin typeface="SimHei" pitchFamily="18" charset="0"/>
                <a:cs typeface="SimHei" pitchFamily="18" charset="0"/>
              </a:rPr>
              <a:t>可用于划分和组织场景</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64/75</a:t>
            </a:r>
          </a:p>
        </p:txBody>
      </p:sp>
      <p:sp>
        <p:nvSpPr>
          <p:cNvPr id="42" name="TextBox 1"/>
          <p:cNvSpPr txBox="1"/>
          <p:nvPr/>
        </p:nvSpPr>
        <p:spPr>
          <a:xfrm>
            <a:off x="469900" y="1206500"/>
            <a:ext cx="127000" cy="4559300"/>
          </a:xfrm>
          <a:prstGeom prst="rect">
            <a:avLst/>
          </a:prstGeom>
          <a:noFill/>
        </p:spPr>
        <p:txBody>
          <a:bodyPr wrap="none" lIns="0" tIns="0" rIns="0" rtlCol="0">
            <a:spAutoFit/>
          </a:bodyPr>
          <a:lstStyle/>
          <a:p>
            <a:pPr>
              <a:lnSpc>
                <a:spcPts val="3900"/>
              </a:lnSpc>
              <a:tabLst/>
            </a:pPr>
            <a:r>
              <a:rPr lang="en-US" altLang="zh-CN" sz="2802" dirty="0">
                <a:solidFill>
                  <a:srgbClr val="010000"/>
                </a:solidFill>
                <a:latin typeface="Comic Sans MS" pitchFamily="18" charset="0"/>
                <a:cs typeface="Comic Sans MS" pitchFamily="18" charset="0"/>
              </a:rPr>
              <a:t>•</a:t>
            </a:r>
          </a:p>
          <a:p>
            <a:pPr>
              <a:lnSpc>
                <a:spcPts val="4000"/>
              </a:lnSpc>
              <a:tabLst/>
            </a:pPr>
            <a:r>
              <a:rPr lang="en-US" altLang="zh-CN" sz="2802" dirty="0">
                <a:solidFill>
                  <a:srgbClr val="010000"/>
                </a:solidFill>
                <a:latin typeface="Comic Sans MS" pitchFamily="18" charset="0"/>
                <a:cs typeface="Comic Sans MS" pitchFamily="18" charset="0"/>
              </a:rPr>
              <a:t>•</a:t>
            </a:r>
          </a:p>
          <a:p>
            <a:pPr>
              <a:lnSpc>
                <a:spcPts val="4000"/>
              </a:lnSpc>
              <a:tabLst/>
            </a:pPr>
            <a:r>
              <a:rPr lang="en-US" altLang="zh-CN" sz="2802" dirty="0">
                <a:solidFill>
                  <a:srgbClr val="010000"/>
                </a:solidFill>
                <a:latin typeface="Comic Sans MS" pitchFamily="18" charset="0"/>
                <a:cs typeface="Comic Sans MS" pitchFamily="18" charset="0"/>
              </a:rPr>
              <a:t>•</a:t>
            </a:r>
          </a:p>
          <a:p>
            <a:pPr>
              <a:lnSpc>
                <a:spcPts val="4000"/>
              </a:lnSpc>
              <a:tabLst/>
            </a:pPr>
            <a:r>
              <a:rPr lang="en-US" altLang="zh-CN" sz="2802" dirty="0">
                <a:solidFill>
                  <a:srgbClr val="010000"/>
                </a:solidFill>
                <a:latin typeface="Comic Sans MS" pitchFamily="18" charset="0"/>
                <a:cs typeface="Comic Sans MS" pitchFamily="18" charset="0"/>
              </a:rPr>
              <a:t>•</a:t>
            </a:r>
          </a:p>
          <a:p>
            <a:pPr>
              <a:lnSpc>
                <a:spcPts val="4000"/>
              </a:lnSpc>
              <a:tabLst/>
            </a:pPr>
            <a:r>
              <a:rPr lang="en-US" altLang="zh-CN" sz="2802" dirty="0">
                <a:solidFill>
                  <a:srgbClr val="010000"/>
                </a:solidFill>
                <a:latin typeface="Comic Sans MS" pitchFamily="18" charset="0"/>
                <a:cs typeface="Comic Sans MS" pitchFamily="18" charset="0"/>
              </a:rPr>
              <a:t>•</a:t>
            </a:r>
          </a:p>
          <a:p>
            <a:pPr>
              <a:lnSpc>
                <a:spcPts val="4000"/>
              </a:lnSpc>
              <a:tabLst/>
            </a:pPr>
            <a:r>
              <a:rPr lang="en-US" altLang="zh-CN" sz="2802" dirty="0">
                <a:solidFill>
                  <a:srgbClr val="010000"/>
                </a:solidFill>
                <a:latin typeface="Comic Sans MS" pitchFamily="18" charset="0"/>
                <a:cs typeface="Comic Sans MS" pitchFamily="18" charset="0"/>
              </a:rPr>
              <a:t>•</a:t>
            </a:r>
          </a:p>
          <a:p>
            <a:pPr>
              <a:lnSpc>
                <a:spcPts val="4000"/>
              </a:lnSpc>
              <a:tabLst/>
            </a:pPr>
            <a:r>
              <a:rPr lang="en-US" altLang="zh-CN" sz="2802" dirty="0">
                <a:solidFill>
                  <a:srgbClr val="010000"/>
                </a:solidFill>
                <a:latin typeface="Comic Sans MS" pitchFamily="18" charset="0"/>
                <a:cs typeface="Comic Sans MS" pitchFamily="18" charset="0"/>
              </a:rPr>
              <a:t>•</a:t>
            </a:r>
          </a:p>
          <a:p>
            <a:pPr>
              <a:lnSpc>
                <a:spcPts val="4000"/>
              </a:lnSpc>
              <a:tabLst/>
            </a:pPr>
            <a:r>
              <a:rPr lang="en-US" altLang="zh-CN" sz="2802" dirty="0">
                <a:solidFill>
                  <a:srgbClr val="010000"/>
                </a:solidFill>
                <a:latin typeface="Comic Sans MS" pitchFamily="18" charset="0"/>
                <a:cs typeface="Comic Sans MS" pitchFamily="18" charset="0"/>
              </a:rPr>
              <a:t>•</a:t>
            </a:r>
          </a:p>
          <a:p>
            <a:pPr>
              <a:lnSpc>
                <a:spcPts val="1000"/>
              </a:lnSpc>
            </a:pPr>
            <a:endParaRPr lang="en-US" altLang="zh-CN" dirty="0"/>
          </a:p>
          <a:p>
            <a:pPr>
              <a:lnSpc>
                <a:spcPts val="2800"/>
              </a:lnSpc>
              <a:tabLst/>
            </a:pPr>
            <a:r>
              <a:rPr lang="en-US" altLang="zh-CN" sz="2802" dirty="0">
                <a:solidFill>
                  <a:srgbClr val="010000"/>
                </a:solidFill>
                <a:latin typeface="Times New Roman" pitchFamily="18" charset="0"/>
                <a:cs typeface="Times New Roman" pitchFamily="18" charset="0"/>
              </a:rPr>
              <a:t>•</a:t>
            </a:r>
          </a:p>
        </p:txBody>
      </p:sp>
      <p:sp>
        <p:nvSpPr>
          <p:cNvPr id="43" name="TextBox 1"/>
          <p:cNvSpPr txBox="1"/>
          <p:nvPr/>
        </p:nvSpPr>
        <p:spPr>
          <a:xfrm>
            <a:off x="812800" y="368300"/>
            <a:ext cx="7416800" cy="5435600"/>
          </a:xfrm>
          <a:prstGeom prst="rect">
            <a:avLst/>
          </a:prstGeom>
          <a:noFill/>
        </p:spPr>
        <p:txBody>
          <a:bodyPr wrap="none" lIns="0" tIns="0" rIns="0" rtlCol="0">
            <a:spAutoFit/>
          </a:bodyPr>
          <a:lstStyle/>
          <a:p>
            <a:pPr>
              <a:lnSpc>
                <a:spcPts val="5500"/>
              </a:lnSpc>
              <a:tabLst>
                <a:tab pos="1104900" algn="l"/>
              </a:tabLst>
            </a:pPr>
            <a:r>
              <a:rPr lang="en-US" altLang="zh-CN" dirty="0"/>
              <a:t>	</a:t>
            </a:r>
            <a:r>
              <a:rPr lang="en-US" altLang="zh-CN" sz="4002" b="1" dirty="0">
                <a:solidFill>
                  <a:srgbClr val="3D00EA"/>
                </a:solidFill>
                <a:latin typeface="å¾®è½¯éé»" pitchFamily="18" charset="0"/>
                <a:cs typeface="å¾®è½¯éé»" pitchFamily="18" charset="0"/>
              </a:rPr>
              <a:t>基于场景的</a:t>
            </a:r>
            <a:r>
              <a:rPr lang="en-US" altLang="zh-CN" sz="4002" b="1" dirty="0">
                <a:solidFill>
                  <a:srgbClr val="3D00EA"/>
                </a:solidFill>
                <a:latin typeface="Comic Sans MS" pitchFamily="18" charset="0"/>
                <a:cs typeface="Comic Sans MS" pitchFamily="18" charset="0"/>
              </a:rPr>
              <a:t>SA</a:t>
            </a:r>
            <a:r>
              <a:rPr lang="en-US" altLang="zh-CN" sz="4002" b="1" dirty="0">
                <a:solidFill>
                  <a:srgbClr val="3D00EA"/>
                </a:solidFill>
                <a:latin typeface="å¾®è½¯éé»" pitchFamily="18" charset="0"/>
                <a:cs typeface="å¾®è½¯éé»" pitchFamily="18" charset="0"/>
              </a:rPr>
              <a:t>评估方法</a:t>
            </a:r>
          </a:p>
          <a:p>
            <a:pPr>
              <a:lnSpc>
                <a:spcPts val="1000"/>
              </a:lnSpc>
            </a:pPr>
            <a:endParaRPr lang="en-US" altLang="zh-CN" dirty="0"/>
          </a:p>
          <a:p>
            <a:pPr>
              <a:lnSpc>
                <a:spcPts val="4200"/>
              </a:lnSpc>
              <a:tabLst>
                <a:tab pos="1104900" algn="l"/>
              </a:tabLst>
            </a:pPr>
            <a:r>
              <a:rPr lang="en-US" altLang="zh-CN" sz="2802" b="1" dirty="0">
                <a:solidFill>
                  <a:srgbClr val="000000"/>
                </a:solidFill>
                <a:latin typeface="å¾®è½¯éé»" pitchFamily="18" charset="0"/>
                <a:cs typeface="å¾®è½¯éé»" pitchFamily="18" charset="0"/>
              </a:rPr>
              <a:t>软件体系结构折中分析方法</a:t>
            </a:r>
            <a:r>
              <a:rPr lang="en-US" altLang="zh-CN" sz="2802" b="1" dirty="0">
                <a:solidFill>
                  <a:srgbClr val="000000"/>
                </a:solidFill>
                <a:latin typeface="Comic Sans MS" pitchFamily="18" charset="0"/>
                <a:cs typeface="Comic Sans MS" pitchFamily="18" charset="0"/>
              </a:rPr>
              <a:t>(ATAM)</a:t>
            </a:r>
          </a:p>
          <a:p>
            <a:pPr>
              <a:lnSpc>
                <a:spcPts val="4000"/>
              </a:lnSpc>
              <a:tabLst>
                <a:tab pos="1104900" algn="l"/>
              </a:tabLst>
            </a:pPr>
            <a:r>
              <a:rPr lang="en-US" altLang="zh-CN" sz="2802" b="1" dirty="0">
                <a:solidFill>
                  <a:srgbClr val="000000"/>
                </a:solidFill>
                <a:latin typeface="å¾®è½¯éé»" pitchFamily="18" charset="0"/>
                <a:cs typeface="å¾®è½¯éé»" pitchFamily="18" charset="0"/>
              </a:rPr>
              <a:t>基于场景的软件体系结构分析方法</a:t>
            </a:r>
            <a:r>
              <a:rPr lang="en-US" altLang="zh-CN" sz="2802" b="1" dirty="0">
                <a:solidFill>
                  <a:srgbClr val="000000"/>
                </a:solidFill>
                <a:latin typeface="Comic Sans MS" pitchFamily="18" charset="0"/>
                <a:cs typeface="Comic Sans MS" pitchFamily="18" charset="0"/>
              </a:rPr>
              <a:t>(SAAM)</a:t>
            </a:r>
          </a:p>
          <a:p>
            <a:pPr>
              <a:lnSpc>
                <a:spcPts val="4000"/>
              </a:lnSpc>
              <a:tabLst>
                <a:tab pos="1104900" algn="l"/>
              </a:tabLst>
            </a:pPr>
            <a:r>
              <a:rPr lang="en-US" altLang="zh-CN" sz="2802" b="1" dirty="0">
                <a:solidFill>
                  <a:srgbClr val="000000"/>
                </a:solidFill>
                <a:latin typeface="å¾®è½¯éé»" pitchFamily="18" charset="0"/>
                <a:cs typeface="å¾®è½¯éé»" pitchFamily="18" charset="0"/>
              </a:rPr>
              <a:t>基于复杂场景的</a:t>
            </a:r>
            <a:r>
              <a:rPr lang="en-US" altLang="zh-CN" sz="2802" b="1" dirty="0">
                <a:solidFill>
                  <a:srgbClr val="000000"/>
                </a:solidFill>
                <a:latin typeface="Comic Sans MS" pitchFamily="18" charset="0"/>
                <a:cs typeface="Comic Sans MS" pitchFamily="18" charset="0"/>
              </a:rPr>
              <a:t>SAAM(SAAMCS)</a:t>
            </a:r>
          </a:p>
          <a:p>
            <a:pPr>
              <a:lnSpc>
                <a:spcPts val="4000"/>
              </a:lnSpc>
              <a:tabLst>
                <a:tab pos="1104900" algn="l"/>
              </a:tabLst>
            </a:pPr>
            <a:r>
              <a:rPr lang="en-US" altLang="zh-CN" sz="2802" b="1" dirty="0">
                <a:solidFill>
                  <a:srgbClr val="000000"/>
                </a:solidFill>
                <a:latin typeface="å¾®è½¯éé»" pitchFamily="18" charset="0"/>
                <a:cs typeface="å¾®è½¯éé»" pitchFamily="18" charset="0"/>
              </a:rPr>
              <a:t>针对演化和重用的</a:t>
            </a:r>
            <a:r>
              <a:rPr lang="en-US" altLang="zh-CN" sz="2802" b="1" dirty="0">
                <a:solidFill>
                  <a:srgbClr val="000000"/>
                </a:solidFill>
                <a:latin typeface="Comic Sans MS" pitchFamily="18" charset="0"/>
                <a:cs typeface="Comic Sans MS" pitchFamily="18" charset="0"/>
              </a:rPr>
              <a:t>SAAM(SAAMER)</a:t>
            </a:r>
          </a:p>
          <a:p>
            <a:pPr>
              <a:lnSpc>
                <a:spcPts val="4000"/>
              </a:lnSpc>
              <a:tabLst>
                <a:tab pos="1104900" algn="l"/>
              </a:tabLst>
            </a:pPr>
            <a:r>
              <a:rPr lang="en-US" altLang="zh-CN" sz="2802" b="1" dirty="0">
                <a:solidFill>
                  <a:srgbClr val="000000"/>
                </a:solidFill>
                <a:latin typeface="å¾®è½¯éé»" pitchFamily="18" charset="0"/>
                <a:cs typeface="å¾®è½¯éé»" pitchFamily="18" charset="0"/>
              </a:rPr>
              <a:t>基于方面的</a:t>
            </a:r>
            <a:r>
              <a:rPr lang="en-US" altLang="zh-CN" sz="2802" b="1" dirty="0">
                <a:solidFill>
                  <a:srgbClr val="000000"/>
                </a:solidFill>
                <a:latin typeface="Comic Sans MS" pitchFamily="18" charset="0"/>
                <a:cs typeface="Comic Sans MS" pitchFamily="18" charset="0"/>
              </a:rPr>
              <a:t>SAAM(ASAAM)</a:t>
            </a:r>
          </a:p>
          <a:p>
            <a:pPr>
              <a:lnSpc>
                <a:spcPts val="4000"/>
              </a:lnSpc>
              <a:tabLst>
                <a:tab pos="1104900" algn="l"/>
              </a:tabLst>
            </a:pPr>
            <a:r>
              <a:rPr lang="en-US" altLang="zh-CN" sz="2802" b="1" dirty="0">
                <a:solidFill>
                  <a:srgbClr val="000000"/>
                </a:solidFill>
                <a:latin typeface="å¾®è½¯éé»" pitchFamily="18" charset="0"/>
                <a:cs typeface="å¾®è½¯éé»" pitchFamily="18" charset="0"/>
              </a:rPr>
              <a:t>基于领域的</a:t>
            </a:r>
            <a:r>
              <a:rPr lang="en-US" altLang="zh-CN" sz="2802" b="1" dirty="0">
                <a:solidFill>
                  <a:srgbClr val="000000"/>
                </a:solidFill>
                <a:latin typeface="Comic Sans MS" pitchFamily="18" charset="0"/>
                <a:cs typeface="Comic Sans MS" pitchFamily="18" charset="0"/>
              </a:rPr>
              <a:t>SAAM(ESAAMI)</a:t>
            </a:r>
          </a:p>
          <a:p>
            <a:pPr>
              <a:lnSpc>
                <a:spcPts val="4000"/>
              </a:lnSpc>
              <a:tabLst>
                <a:tab pos="1104900" algn="l"/>
              </a:tabLst>
            </a:pPr>
            <a:r>
              <a:rPr lang="en-US" altLang="zh-CN" sz="2802" b="1" dirty="0">
                <a:solidFill>
                  <a:srgbClr val="000000"/>
                </a:solidFill>
                <a:latin typeface="å¾®è½¯éé»" pitchFamily="18" charset="0"/>
                <a:cs typeface="å¾®è½¯éé»" pitchFamily="18" charset="0"/>
              </a:rPr>
              <a:t>基于模式的软件体系结构评估方法</a:t>
            </a:r>
            <a:r>
              <a:rPr lang="en-US" altLang="zh-CN" sz="2802" b="1" dirty="0">
                <a:solidFill>
                  <a:srgbClr val="000000"/>
                </a:solidFill>
                <a:latin typeface="Comic Sans MS" pitchFamily="18" charset="0"/>
                <a:cs typeface="Comic Sans MS" pitchFamily="18" charset="0"/>
              </a:rPr>
              <a:t>(PSAEM)</a:t>
            </a:r>
          </a:p>
          <a:p>
            <a:pPr>
              <a:lnSpc>
                <a:spcPts val="4000"/>
              </a:lnSpc>
              <a:tabLst>
                <a:tab pos="1104900" algn="l"/>
              </a:tabLst>
            </a:pPr>
            <a:r>
              <a:rPr lang="en-US" altLang="zh-CN" sz="2802" b="1" dirty="0">
                <a:solidFill>
                  <a:srgbClr val="000000"/>
                </a:solidFill>
                <a:latin typeface="å¾®è½¯éé»" pitchFamily="18" charset="0"/>
                <a:cs typeface="å¾®è½¯éé»" pitchFamily="18" charset="0"/>
              </a:rPr>
              <a:t>软件体系结构层次的可用性分析方法</a:t>
            </a:r>
            <a:r>
              <a:rPr lang="en-US" altLang="zh-CN" sz="2802" b="1" dirty="0">
                <a:solidFill>
                  <a:srgbClr val="000000"/>
                </a:solidFill>
                <a:latin typeface="Comic Sans MS" pitchFamily="18" charset="0"/>
                <a:cs typeface="Comic Sans MS" pitchFamily="18" charset="0"/>
              </a:rPr>
              <a:t>(SALUTA)</a:t>
            </a:r>
          </a:p>
          <a:p>
            <a:pPr>
              <a:lnSpc>
                <a:spcPts val="1000"/>
              </a:lnSpc>
            </a:pPr>
            <a:endParaRPr lang="en-US" altLang="zh-CN" dirty="0"/>
          </a:p>
          <a:p>
            <a:pPr>
              <a:lnSpc>
                <a:spcPts val="2800"/>
              </a:lnSpc>
              <a:tabLst>
                <a:tab pos="1104900" algn="l"/>
              </a:tabLst>
            </a:pPr>
            <a:r>
              <a:rPr lang="en-US" altLang="zh-CN" sz="2802" b="1" dirty="0">
                <a:solidFill>
                  <a:srgbClr val="000000"/>
                </a:solidFill>
                <a:latin typeface="Times New Roman" pitchFamily="18" charset="0"/>
                <a:cs typeface="Times New Roman" pitchFamily="18"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65/75</a:t>
            </a:r>
          </a:p>
        </p:txBody>
      </p:sp>
      <p:sp>
        <p:nvSpPr>
          <p:cNvPr id="42" name="TextBox 1"/>
          <p:cNvSpPr txBox="1"/>
          <p:nvPr/>
        </p:nvSpPr>
        <p:spPr>
          <a:xfrm>
            <a:off x="469900" y="393700"/>
            <a:ext cx="7645400" cy="5562600"/>
          </a:xfrm>
          <a:prstGeom prst="rect">
            <a:avLst/>
          </a:prstGeom>
          <a:noFill/>
        </p:spPr>
        <p:txBody>
          <a:bodyPr wrap="none" lIns="0" tIns="0" rIns="0" rtlCol="0">
            <a:spAutoFit/>
          </a:bodyPr>
          <a:lstStyle/>
          <a:p>
            <a:pPr>
              <a:lnSpc>
                <a:spcPts val="5200"/>
              </a:lnSpc>
              <a:tabLst>
                <a:tab pos="342900" algn="l"/>
                <a:tab pos="457200" algn="l"/>
                <a:tab pos="736600" algn="l"/>
                <a:tab pos="787400" algn="l"/>
              </a:tabLst>
            </a:pPr>
            <a:r>
              <a:rPr lang="en-US" altLang="zh-CN" dirty="0"/>
              <a:t>				</a:t>
            </a:r>
            <a:r>
              <a:rPr lang="en-US" altLang="zh-CN" sz="4002" b="1" dirty="0">
                <a:solidFill>
                  <a:srgbClr val="3D00EA"/>
                </a:solidFill>
                <a:latin typeface="å¾®è½¯éé»" pitchFamily="18" charset="0"/>
                <a:cs typeface="å¾®è½¯éé»" pitchFamily="18" charset="0"/>
              </a:rPr>
              <a:t>体系结构质量的定量预测方法</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78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通过研究</a:t>
            </a:r>
            <a:r>
              <a:rPr lang="en-US" altLang="zh-CN" sz="3198" b="1" dirty="0">
                <a:solidFill>
                  <a:srgbClr val="000000"/>
                </a:solidFill>
                <a:latin typeface="Comic Sans MS" pitchFamily="18" charset="0"/>
                <a:cs typeface="Comic Sans MS" pitchFamily="18" charset="0"/>
              </a:rPr>
              <a:t>SA</a:t>
            </a:r>
            <a:r>
              <a:rPr lang="en-US" altLang="zh-CN" sz="3198" b="1" dirty="0">
                <a:solidFill>
                  <a:srgbClr val="000000"/>
                </a:solidFill>
                <a:latin typeface="å¾®è½¯éé»" pitchFamily="18" charset="0"/>
                <a:cs typeface="å¾®è½¯éé»" pitchFamily="18" charset="0"/>
              </a:rPr>
              <a:t>模型的特征以及与软件质量</a:t>
            </a:r>
          </a:p>
          <a:p>
            <a:pPr>
              <a:lnSpc>
                <a:spcPts val="3700"/>
              </a:lnSpc>
              <a:tabLst>
                <a:tab pos="342900" algn="l"/>
                <a:tab pos="457200" algn="l"/>
                <a:tab pos="736600" algn="l"/>
                <a:tab pos="787400" algn="l"/>
              </a:tabLst>
            </a:pPr>
            <a:r>
              <a:rPr lang="en-US" altLang="zh-CN" dirty="0"/>
              <a:t>	</a:t>
            </a:r>
            <a:r>
              <a:rPr lang="en-US" altLang="zh-CN" sz="3198" b="1" dirty="0">
                <a:solidFill>
                  <a:srgbClr val="000000"/>
                </a:solidFill>
                <a:latin typeface="å¾®è½¯éé»" pitchFamily="18" charset="0"/>
                <a:cs typeface="å¾®è½¯éé»" pitchFamily="18" charset="0"/>
              </a:rPr>
              <a:t>的内在关系，根据利用经验数据或知识来</a:t>
            </a:r>
          </a:p>
          <a:p>
            <a:pPr>
              <a:lnSpc>
                <a:spcPts val="3800"/>
              </a:lnSpc>
              <a:tabLst>
                <a:tab pos="342900" algn="l"/>
                <a:tab pos="457200" algn="l"/>
                <a:tab pos="736600" algn="l"/>
                <a:tab pos="787400" algn="l"/>
              </a:tabLst>
            </a:pPr>
            <a:r>
              <a:rPr lang="en-US" altLang="zh-CN" dirty="0"/>
              <a:t>	</a:t>
            </a:r>
            <a:r>
              <a:rPr lang="en-US" altLang="zh-CN" sz="3198" b="1" dirty="0">
                <a:solidFill>
                  <a:srgbClr val="000000"/>
                </a:solidFill>
                <a:latin typeface="å¾®è½¯éé»" pitchFamily="18" charset="0"/>
                <a:cs typeface="å¾®è½¯éé»" pitchFamily="18" charset="0"/>
              </a:rPr>
              <a:t>评估软件质量</a:t>
            </a:r>
          </a:p>
          <a:p>
            <a:pPr>
              <a:lnSpc>
                <a:spcPts val="3200"/>
              </a:lnSpc>
              <a:tabLst>
                <a:tab pos="342900" algn="l"/>
                <a:tab pos="457200" algn="l"/>
                <a:tab pos="736600" algn="l"/>
                <a:tab pos="7874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如在各体系结构单元基本属性</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资源需求、吞吐率、负载</a:t>
            </a:r>
          </a:p>
          <a:p>
            <a:pPr>
              <a:lnSpc>
                <a:spcPts val="2600"/>
              </a:lnSpc>
              <a:tabLst>
                <a:tab pos="342900" algn="l"/>
                <a:tab pos="457200" algn="l"/>
                <a:tab pos="736600" algn="l"/>
                <a:tab pos="787400" algn="l"/>
              </a:tabLst>
            </a:pPr>
            <a:r>
              <a:rPr lang="en-US" altLang="zh-CN" dirty="0"/>
              <a:t>			</a:t>
            </a:r>
            <a:r>
              <a:rPr lang="en-US" altLang="zh-CN" sz="2202" dirty="0">
                <a:solidFill>
                  <a:srgbClr val="000000"/>
                </a:solidFill>
                <a:latin typeface="SimHei" pitchFamily="18" charset="0"/>
                <a:cs typeface="SimHei" pitchFamily="18" charset="0"/>
              </a:rPr>
              <a:t>能力等</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基础上借助排队论等数学模型进行性能度量</a:t>
            </a:r>
          </a:p>
          <a:p>
            <a:pPr>
              <a:lnSpc>
                <a:spcPts val="4600"/>
              </a:lnSpc>
              <a:tabLst>
                <a:tab pos="342900" algn="l"/>
                <a:tab pos="457200" algn="l"/>
                <a:tab pos="736600" algn="l"/>
                <a:tab pos="78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一般都需要数学较高的数学背景以及评估</a:t>
            </a:r>
          </a:p>
          <a:p>
            <a:pPr>
              <a:lnSpc>
                <a:spcPts val="3700"/>
              </a:lnSpc>
              <a:tabLst>
                <a:tab pos="342900" algn="l"/>
                <a:tab pos="457200" algn="l"/>
                <a:tab pos="736600" algn="l"/>
                <a:tab pos="787400" algn="l"/>
              </a:tabLst>
            </a:pPr>
            <a:r>
              <a:rPr lang="en-US" altLang="zh-CN" dirty="0"/>
              <a:t>	</a:t>
            </a:r>
            <a:r>
              <a:rPr lang="en-US" altLang="zh-CN" sz="3198" b="1" dirty="0">
                <a:solidFill>
                  <a:srgbClr val="000000"/>
                </a:solidFill>
                <a:latin typeface="å¾®è½¯éé»" pitchFamily="18" charset="0"/>
                <a:cs typeface="å¾®è½¯éé»" pitchFamily="18" charset="0"/>
              </a:rPr>
              <a:t>工具支持</a:t>
            </a:r>
          </a:p>
          <a:p>
            <a:pPr>
              <a:lnSpc>
                <a:spcPts val="4700"/>
              </a:lnSpc>
              <a:tabLst>
                <a:tab pos="342900" algn="l"/>
                <a:tab pos="457200" algn="l"/>
                <a:tab pos="736600" algn="l"/>
                <a:tab pos="787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基于对软件体系结构的高度抽象，</a:t>
            </a:r>
            <a:r>
              <a:rPr lang="en-US" altLang="zh-CN" sz="3198" b="1" dirty="0">
                <a:solidFill>
                  <a:srgbClr val="FF0000"/>
                </a:solidFill>
                <a:latin typeface="å¾®è½¯éé»" pitchFamily="18" charset="0"/>
                <a:cs typeface="å¾®è½¯éé»" pitchFamily="18" charset="0"/>
              </a:rPr>
              <a:t>假设过</a:t>
            </a:r>
          </a:p>
          <a:p>
            <a:pPr>
              <a:lnSpc>
                <a:spcPts val="3700"/>
              </a:lnSpc>
              <a:tabLst>
                <a:tab pos="342900" algn="l"/>
                <a:tab pos="457200" algn="l"/>
                <a:tab pos="736600" algn="l"/>
                <a:tab pos="787400" algn="l"/>
              </a:tabLst>
            </a:pPr>
            <a:r>
              <a:rPr lang="en-US" altLang="zh-CN" dirty="0"/>
              <a:t>	</a:t>
            </a:r>
            <a:r>
              <a:rPr lang="en-US" altLang="zh-CN" sz="3198" b="1" dirty="0">
                <a:solidFill>
                  <a:srgbClr val="FF0000"/>
                </a:solidFill>
                <a:latin typeface="å¾®è½¯éé»" pitchFamily="18" charset="0"/>
                <a:cs typeface="å¾®è½¯éé»" pitchFamily="18" charset="0"/>
              </a:rPr>
              <a:t>多，实用性不高</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66/75</a:t>
            </a:r>
          </a:p>
        </p:txBody>
      </p:sp>
      <p:sp>
        <p:nvSpPr>
          <p:cNvPr id="42" name="TextBox 1"/>
          <p:cNvSpPr txBox="1"/>
          <p:nvPr/>
        </p:nvSpPr>
        <p:spPr>
          <a:xfrm>
            <a:off x="228600" y="368300"/>
            <a:ext cx="7992745" cy="3175228"/>
          </a:xfrm>
          <a:prstGeom prst="rect">
            <a:avLst/>
          </a:prstGeom>
          <a:noFill/>
        </p:spPr>
        <p:txBody>
          <a:bodyPr wrap="square" lIns="0" tIns="0" rIns="0" rtlCol="0">
            <a:spAutoFit/>
          </a:bodyPr>
          <a:lstStyle/>
          <a:p>
            <a:pPr>
              <a:lnSpc>
                <a:spcPts val="5200"/>
              </a:lnSpc>
              <a:tabLst>
                <a:tab pos="279400" algn="l"/>
                <a:tab pos="457200" algn="l"/>
                <a:tab pos="736600" algn="l"/>
              </a:tabLst>
            </a:pPr>
            <a:r>
              <a:rPr lang="en-US" altLang="zh-CN" sz="1200" dirty="0">
                <a:latin typeface="+mn-ea"/>
              </a:rPr>
              <a:t>	</a:t>
            </a:r>
            <a:r>
              <a:rPr lang="en-US" altLang="zh-CN" sz="3200" b="1" dirty="0" err="1">
                <a:solidFill>
                  <a:srgbClr val="3D00EA"/>
                </a:solidFill>
                <a:latin typeface="+mn-ea"/>
                <a:cs typeface="å¾®è½¯éé»" pitchFamily="18" charset="0"/>
              </a:rPr>
              <a:t>典型的体系结构质量定量预测方法</a:t>
            </a:r>
            <a:endParaRPr lang="en-US" altLang="zh-CN" sz="1200" dirty="0">
              <a:latin typeface="+mn-ea"/>
            </a:endParaRPr>
          </a:p>
          <a:p>
            <a:pPr>
              <a:tabLst>
                <a:tab pos="279400" algn="l"/>
                <a:tab pos="457200" algn="l"/>
                <a:tab pos="736600" algn="l"/>
              </a:tabLst>
            </a:pPr>
            <a:r>
              <a:rPr lang="en-US" altLang="zh-CN" sz="2000" dirty="0">
                <a:solidFill>
                  <a:srgbClr val="010000"/>
                </a:solidFill>
                <a:latin typeface="+mn-ea"/>
                <a:cs typeface="Comic Sans MS" pitchFamily="18" charset="0"/>
              </a:rPr>
              <a:t>•</a:t>
            </a:r>
            <a:r>
              <a:rPr lang="en-US" altLang="zh-CN" sz="2000" dirty="0">
                <a:latin typeface="+mn-ea"/>
                <a:cs typeface="Times New Roman" pitchFamily="18" charset="0"/>
              </a:rPr>
              <a:t>  </a:t>
            </a:r>
            <a:r>
              <a:rPr lang="en-US" altLang="zh-CN" sz="2400" b="1" dirty="0">
                <a:solidFill>
                  <a:srgbClr val="000000"/>
                </a:solidFill>
                <a:latin typeface="+mn-ea"/>
                <a:cs typeface="å¾®è½¯éé»" pitchFamily="18" charset="0"/>
              </a:rPr>
              <a:t>软件体系结构的行为检测</a:t>
            </a:r>
            <a:r>
              <a:rPr lang="en-US" altLang="zh-CN" sz="2400" b="1" dirty="0">
                <a:solidFill>
                  <a:srgbClr val="000000"/>
                </a:solidFill>
                <a:latin typeface="+mn-ea"/>
                <a:cs typeface="Comic Sans MS" pitchFamily="18" charset="0"/>
              </a:rPr>
              <a:t>(</a:t>
            </a:r>
            <a:r>
              <a:rPr lang="en-US" altLang="zh-CN" sz="2400" b="1" dirty="0">
                <a:solidFill>
                  <a:srgbClr val="000000"/>
                </a:solidFill>
                <a:latin typeface="+mn-ea"/>
                <a:cs typeface="å¾®è½¯éé»" pitchFamily="18" charset="0"/>
              </a:rPr>
              <a:t>死锁和活性</a:t>
            </a:r>
            <a:r>
              <a:rPr lang="en-US" altLang="zh-CN" sz="2400" b="1" dirty="0">
                <a:solidFill>
                  <a:srgbClr val="000000"/>
                </a:solidFill>
                <a:latin typeface="+mn-ea"/>
                <a:cs typeface="Comic Sans MS" pitchFamily="18" charset="0"/>
              </a:rPr>
              <a:t>)</a:t>
            </a:r>
          </a:p>
          <a:p>
            <a:pPr>
              <a:tabLst>
                <a:tab pos="279400" algn="l"/>
                <a:tab pos="457200" algn="l"/>
                <a:tab pos="736600" algn="l"/>
              </a:tabLst>
            </a:pPr>
            <a:r>
              <a:rPr lang="en-US" altLang="zh-CN" dirty="0">
                <a:solidFill>
                  <a:srgbClr val="010000"/>
                </a:solidFill>
                <a:latin typeface="+mn-ea"/>
                <a:cs typeface="Comic Sans MS" pitchFamily="18" charset="0"/>
              </a:rPr>
              <a:t>–</a:t>
            </a:r>
            <a:r>
              <a:rPr lang="en-US" altLang="zh-CN" dirty="0">
                <a:latin typeface="+mn-ea"/>
                <a:cs typeface="Times New Roman" pitchFamily="18" charset="0"/>
              </a:rPr>
              <a:t>  </a:t>
            </a:r>
            <a:r>
              <a:rPr lang="en-US" altLang="zh-CN" dirty="0" err="1">
                <a:solidFill>
                  <a:srgbClr val="000000"/>
                </a:solidFill>
                <a:latin typeface="+mn-ea"/>
                <a:cs typeface="SimHei" pitchFamily="18" charset="0"/>
              </a:rPr>
              <a:t>形式化基础：进程代数、</a:t>
            </a:r>
            <a:r>
              <a:rPr lang="en-US" altLang="zh-CN" dirty="0" err="1">
                <a:solidFill>
                  <a:srgbClr val="000000"/>
                </a:solidFill>
                <a:latin typeface="+mn-ea"/>
                <a:cs typeface="Comic Sans MS" pitchFamily="18" charset="0"/>
              </a:rPr>
              <a:t>CHAM</a:t>
            </a:r>
            <a:r>
              <a:rPr lang="en-US" altLang="zh-CN" dirty="0">
                <a:solidFill>
                  <a:srgbClr val="000000"/>
                </a:solidFill>
                <a:latin typeface="+mn-ea"/>
                <a:cs typeface="Comic Sans MS" pitchFamily="18" charset="0"/>
              </a:rPr>
              <a:t>(chemical abstraction machine)</a:t>
            </a:r>
            <a:r>
              <a:rPr lang="en-US" altLang="zh-CN" dirty="0">
                <a:solidFill>
                  <a:srgbClr val="000000"/>
                </a:solidFill>
                <a:latin typeface="+mn-ea"/>
                <a:cs typeface="SimHei" pitchFamily="18" charset="0"/>
              </a:rPr>
              <a:t>、</a:t>
            </a:r>
            <a:r>
              <a:rPr lang="en-US" altLang="zh-CN" dirty="0" err="1">
                <a:solidFill>
                  <a:srgbClr val="000000"/>
                </a:solidFill>
                <a:latin typeface="+mn-ea"/>
                <a:cs typeface="SimHei" pitchFamily="18" charset="0"/>
              </a:rPr>
              <a:t>有穷状态自动机、</a:t>
            </a:r>
            <a:r>
              <a:rPr lang="en-US" altLang="zh-CN" dirty="0" err="1">
                <a:solidFill>
                  <a:srgbClr val="000000"/>
                </a:solidFill>
                <a:latin typeface="+mn-ea"/>
                <a:cs typeface="Comic Sans MS" pitchFamily="18" charset="0"/>
              </a:rPr>
              <a:t>LTS</a:t>
            </a:r>
            <a:r>
              <a:rPr lang="en-US" altLang="zh-CN" dirty="0">
                <a:solidFill>
                  <a:srgbClr val="000000"/>
                </a:solidFill>
                <a:latin typeface="+mn-ea"/>
                <a:cs typeface="Comic Sans MS" pitchFamily="18" charset="0"/>
              </a:rPr>
              <a:t>(labeled</a:t>
            </a:r>
            <a:r>
              <a:rPr lang="en-US" altLang="zh-CN" dirty="0">
                <a:latin typeface="+mn-ea"/>
                <a:cs typeface="Times New Roman" pitchFamily="18" charset="0"/>
              </a:rPr>
              <a:t> </a:t>
            </a:r>
            <a:r>
              <a:rPr lang="en-US" altLang="zh-CN" dirty="0">
                <a:solidFill>
                  <a:srgbClr val="000000"/>
                </a:solidFill>
                <a:latin typeface="+mn-ea"/>
                <a:cs typeface="Comic Sans MS" pitchFamily="18" charset="0"/>
              </a:rPr>
              <a:t>transition</a:t>
            </a:r>
            <a:r>
              <a:rPr lang="en-US" altLang="zh-CN" dirty="0">
                <a:latin typeface="+mn-ea"/>
                <a:cs typeface="Times New Roman" pitchFamily="18" charset="0"/>
              </a:rPr>
              <a:t> </a:t>
            </a:r>
            <a:r>
              <a:rPr lang="en-US" altLang="zh-CN" dirty="0">
                <a:solidFill>
                  <a:srgbClr val="000000"/>
                </a:solidFill>
                <a:latin typeface="+mn-ea"/>
                <a:cs typeface="Comic Sans MS" pitchFamily="18" charset="0"/>
              </a:rPr>
              <a:t>systems)</a:t>
            </a:r>
          </a:p>
          <a:p>
            <a:pPr>
              <a:tabLst>
                <a:tab pos="279400" algn="l"/>
                <a:tab pos="457200" algn="l"/>
                <a:tab pos="736600" algn="l"/>
              </a:tabLst>
            </a:pPr>
            <a:r>
              <a:rPr lang="en-US" altLang="zh-CN" sz="2400" dirty="0">
                <a:solidFill>
                  <a:srgbClr val="010000"/>
                </a:solidFill>
                <a:latin typeface="+mn-ea"/>
                <a:cs typeface="Comic Sans MS" pitchFamily="18" charset="0"/>
              </a:rPr>
              <a:t>•</a:t>
            </a:r>
            <a:r>
              <a:rPr lang="en-US" altLang="zh-CN" sz="2400" dirty="0">
                <a:latin typeface="+mn-ea"/>
                <a:cs typeface="Times New Roman" pitchFamily="18" charset="0"/>
              </a:rPr>
              <a:t>  </a:t>
            </a:r>
            <a:r>
              <a:rPr lang="en-US" altLang="zh-CN" sz="2400" b="1" dirty="0">
                <a:solidFill>
                  <a:srgbClr val="000000"/>
                </a:solidFill>
                <a:latin typeface="+mn-ea"/>
                <a:cs typeface="å¾®è½¯éé»" pitchFamily="18" charset="0"/>
              </a:rPr>
              <a:t>软件体系结构的性能</a:t>
            </a:r>
            <a:r>
              <a:rPr lang="en-US" altLang="zh-CN" sz="2400" b="1" dirty="0">
                <a:solidFill>
                  <a:srgbClr val="000000"/>
                </a:solidFill>
                <a:latin typeface="+mn-ea"/>
                <a:cs typeface="Comic Sans MS" pitchFamily="18" charset="0"/>
              </a:rPr>
              <a:t>(</a:t>
            </a:r>
            <a:r>
              <a:rPr lang="en-US" altLang="zh-CN" sz="2400" b="1" dirty="0">
                <a:solidFill>
                  <a:srgbClr val="000000"/>
                </a:solidFill>
                <a:latin typeface="+mn-ea"/>
                <a:cs typeface="å¾®è½¯éé»" pitchFamily="18" charset="0"/>
              </a:rPr>
              <a:t>吞吐量</a:t>
            </a:r>
            <a:r>
              <a:rPr lang="en-US" altLang="zh-CN" sz="2400" b="1" dirty="0">
                <a:solidFill>
                  <a:srgbClr val="000000"/>
                </a:solidFill>
                <a:latin typeface="+mn-ea"/>
                <a:cs typeface="Comic Sans MS" pitchFamily="18" charset="0"/>
              </a:rPr>
              <a:t>)</a:t>
            </a:r>
            <a:r>
              <a:rPr lang="en-US" altLang="zh-CN" sz="2400" b="1" dirty="0">
                <a:solidFill>
                  <a:srgbClr val="000000"/>
                </a:solidFill>
                <a:latin typeface="+mn-ea"/>
                <a:cs typeface="å¾®è½¯éé»" pitchFamily="18" charset="0"/>
              </a:rPr>
              <a:t>预测</a:t>
            </a:r>
          </a:p>
          <a:p>
            <a:pPr>
              <a:tabLst>
                <a:tab pos="279400" algn="l"/>
                <a:tab pos="457200" algn="l"/>
                <a:tab pos="736600" algn="l"/>
              </a:tabLst>
            </a:pPr>
            <a:r>
              <a:rPr lang="en-US" altLang="zh-CN" dirty="0">
                <a:solidFill>
                  <a:srgbClr val="010000"/>
                </a:solidFill>
                <a:latin typeface="+mn-ea"/>
              </a:rPr>
              <a:t>		–  基于排队论模型</a:t>
            </a:r>
          </a:p>
          <a:p>
            <a:pPr>
              <a:tabLst>
                <a:tab pos="279400" algn="l"/>
                <a:tab pos="457200" algn="l"/>
                <a:tab pos="736600" algn="l"/>
              </a:tabLst>
            </a:pPr>
            <a:r>
              <a:rPr lang="en-US" altLang="zh-CN" sz="2400" dirty="0">
                <a:solidFill>
                  <a:srgbClr val="010000"/>
                </a:solidFill>
                <a:latin typeface="+mn-ea"/>
                <a:cs typeface="Comic Sans MS" pitchFamily="18" charset="0"/>
              </a:rPr>
              <a:t>•</a:t>
            </a:r>
            <a:r>
              <a:rPr lang="en-US" altLang="zh-CN" sz="2400" dirty="0">
                <a:latin typeface="+mn-ea"/>
                <a:cs typeface="Times New Roman" pitchFamily="18" charset="0"/>
              </a:rPr>
              <a:t>  </a:t>
            </a:r>
            <a:r>
              <a:rPr lang="en-US" altLang="zh-CN" sz="2400" b="1" dirty="0">
                <a:solidFill>
                  <a:srgbClr val="000000"/>
                </a:solidFill>
                <a:latin typeface="+mn-ea"/>
                <a:cs typeface="å¾®è½¯éé»" pitchFamily="18" charset="0"/>
              </a:rPr>
              <a:t>软件体系结构的有效性</a:t>
            </a:r>
            <a:r>
              <a:rPr lang="en-US" altLang="zh-CN" sz="2400" b="1" dirty="0">
                <a:solidFill>
                  <a:srgbClr val="000000"/>
                </a:solidFill>
                <a:latin typeface="+mn-ea"/>
                <a:cs typeface="Comic Sans MS" pitchFamily="18" charset="0"/>
              </a:rPr>
              <a:t>(</a:t>
            </a:r>
            <a:r>
              <a:rPr lang="en-US" altLang="zh-CN" sz="2400" b="1" dirty="0">
                <a:solidFill>
                  <a:srgbClr val="000000"/>
                </a:solidFill>
                <a:latin typeface="+mn-ea"/>
                <a:cs typeface="å¾®è½¯éé»" pitchFamily="18" charset="0"/>
              </a:rPr>
              <a:t>可靠性</a:t>
            </a:r>
            <a:r>
              <a:rPr lang="en-US" altLang="zh-CN" sz="2400" b="1" dirty="0">
                <a:solidFill>
                  <a:srgbClr val="000000"/>
                </a:solidFill>
                <a:latin typeface="+mn-ea"/>
                <a:cs typeface="Comic Sans MS" pitchFamily="18" charset="0"/>
              </a:rPr>
              <a:t>)</a:t>
            </a:r>
            <a:r>
              <a:rPr lang="en-US" altLang="zh-CN" sz="2400" b="1" dirty="0">
                <a:solidFill>
                  <a:srgbClr val="000000"/>
                </a:solidFill>
                <a:latin typeface="+mn-ea"/>
                <a:cs typeface="å¾®è½¯éé»" pitchFamily="18" charset="0"/>
              </a:rPr>
              <a:t>预测</a:t>
            </a:r>
          </a:p>
          <a:p>
            <a:pPr>
              <a:tabLst>
                <a:tab pos="279400" algn="l"/>
                <a:tab pos="457200" algn="l"/>
                <a:tab pos="736600" algn="l"/>
              </a:tabLst>
            </a:pPr>
            <a:r>
              <a:rPr lang="en-US" altLang="zh-CN" sz="1400" dirty="0">
                <a:latin typeface="+mn-ea"/>
              </a:rPr>
              <a:t>		</a:t>
            </a:r>
            <a:r>
              <a:rPr lang="en-US" altLang="zh-CN" dirty="0">
                <a:solidFill>
                  <a:srgbClr val="010000"/>
                </a:solidFill>
                <a:latin typeface="+mn-ea"/>
                <a:cs typeface="Comic Sans MS" pitchFamily="18" charset="0"/>
              </a:rPr>
              <a:t>–</a:t>
            </a:r>
            <a:r>
              <a:rPr lang="en-US" altLang="zh-CN" dirty="0">
                <a:latin typeface="+mn-ea"/>
                <a:cs typeface="Times New Roman" pitchFamily="18" charset="0"/>
              </a:rPr>
              <a:t>  </a:t>
            </a:r>
            <a:r>
              <a:rPr lang="en-US" altLang="zh-CN" dirty="0">
                <a:solidFill>
                  <a:srgbClr val="000000"/>
                </a:solidFill>
                <a:latin typeface="+mn-ea"/>
                <a:cs typeface="SimHei" pitchFamily="18" charset="0"/>
              </a:rPr>
              <a:t>基于贝叶斯网</a:t>
            </a:r>
          </a:p>
          <a:p>
            <a:pPr>
              <a:tabLst>
                <a:tab pos="279400" algn="l"/>
                <a:tab pos="457200" algn="l"/>
                <a:tab pos="736600" algn="l"/>
              </a:tabLst>
            </a:pPr>
            <a:r>
              <a:rPr lang="en-US" altLang="zh-CN" sz="1400" dirty="0">
                <a:latin typeface="+mn-ea"/>
              </a:rPr>
              <a:t>		</a:t>
            </a:r>
            <a:r>
              <a:rPr lang="en-US" altLang="zh-CN" dirty="0">
                <a:solidFill>
                  <a:srgbClr val="010000"/>
                </a:solidFill>
                <a:latin typeface="+mn-ea"/>
                <a:cs typeface="Comic Sans MS" pitchFamily="18" charset="0"/>
              </a:rPr>
              <a:t>–</a:t>
            </a:r>
            <a:r>
              <a:rPr lang="en-US" altLang="zh-CN" dirty="0">
                <a:latin typeface="+mn-ea"/>
                <a:cs typeface="Times New Roman" pitchFamily="18" charset="0"/>
              </a:rPr>
              <a:t>  </a:t>
            </a:r>
            <a:r>
              <a:rPr lang="en-US" altLang="zh-CN" dirty="0">
                <a:solidFill>
                  <a:srgbClr val="000000"/>
                </a:solidFill>
                <a:latin typeface="+mn-ea"/>
                <a:cs typeface="SimHei" pitchFamily="18" charset="0"/>
              </a:rPr>
              <a:t>基于马尔科夫模型</a:t>
            </a:r>
            <a:endParaRPr lang="en-US" altLang="zh-CN" sz="1600" dirty="0">
              <a:solidFill>
                <a:srgbClr val="000000"/>
              </a:solidFill>
              <a:latin typeface="+mn-ea"/>
              <a:cs typeface="SimHei" pitchFamily="18" charset="0"/>
            </a:endParaRPr>
          </a:p>
        </p:txBody>
      </p:sp>
      <p:sp>
        <p:nvSpPr>
          <p:cNvPr id="43" name="矩形 42">
            <a:extLst>
              <a:ext uri="{FF2B5EF4-FFF2-40B4-BE49-F238E27FC236}">
                <a16:creationId xmlns:a16="http://schemas.microsoft.com/office/drawing/2014/main" id="{734E6D03-3414-2F44-8D20-FC28A1B40AF2}"/>
              </a:ext>
            </a:extLst>
          </p:cNvPr>
          <p:cNvSpPr/>
          <p:nvPr/>
        </p:nvSpPr>
        <p:spPr>
          <a:xfrm>
            <a:off x="334137" y="3951992"/>
            <a:ext cx="8376806" cy="2677656"/>
          </a:xfrm>
          <a:prstGeom prst="rect">
            <a:avLst/>
          </a:prstGeom>
          <a:solidFill>
            <a:schemeClr val="bg1"/>
          </a:solidFill>
        </p:spPr>
        <p:txBody>
          <a:bodyPr wrap="square">
            <a:spAutoFit/>
          </a:bodyPr>
          <a:lstStyle/>
          <a:p>
            <a:pPr marL="285750" indent="-285750">
              <a:buFont typeface="Wingdings" pitchFamily="2" charset="2"/>
              <a:buChar char="l"/>
            </a:pPr>
            <a:r>
              <a:rPr lang="en-US" altLang="zh-CN" sz="1200" dirty="0"/>
              <a:t>Allen R, </a:t>
            </a:r>
            <a:r>
              <a:rPr lang="en-US" altLang="zh-CN" sz="1200" dirty="0" err="1"/>
              <a:t>Garlan</a:t>
            </a:r>
            <a:r>
              <a:rPr lang="en-US" altLang="zh-CN" sz="1200" dirty="0"/>
              <a:t> D. A formal basis for architectural connection. ACM Trans. on Software Engineering and Methodology, 1997,6(3): 213−249</a:t>
            </a:r>
          </a:p>
          <a:p>
            <a:pPr marL="285750" indent="-285750">
              <a:buFont typeface="Wingdings" pitchFamily="2" charset="2"/>
              <a:buChar char="l"/>
            </a:pPr>
            <a:r>
              <a:rPr lang="en-US" altLang="zh-CN" sz="1200" dirty="0" err="1"/>
              <a:t>Inverardi</a:t>
            </a:r>
            <a:r>
              <a:rPr lang="en-US" altLang="zh-CN" sz="1200" dirty="0"/>
              <a:t> P, Wolf AL, </a:t>
            </a:r>
            <a:r>
              <a:rPr lang="en-US" altLang="zh-CN" sz="1200" dirty="0" err="1"/>
              <a:t>Yankelevich</a:t>
            </a:r>
            <a:r>
              <a:rPr lang="en-US" altLang="zh-CN" sz="1200" dirty="0"/>
              <a:t> D. Static checking of system behaviors using derived component assumptions. ACM Trans. on Software Engineering and Methodology, 2000,9(3):239−272.</a:t>
            </a:r>
          </a:p>
          <a:p>
            <a:pPr marL="285750" indent="-285750">
              <a:buFont typeface="Wingdings" pitchFamily="2" charset="2"/>
              <a:buChar char="l"/>
            </a:pPr>
            <a:r>
              <a:rPr lang="en-US" altLang="zh-CN" sz="1200" dirty="0"/>
              <a:t>Zhang B, Ding K, Li J. An XML-message based architecture description language and architectural mismatch checking. In: Proc. of the 25th Annual Int’l Computer Software and Applications Conf. Washington: IEEE Society Press, 2001. 561−567</a:t>
            </a:r>
          </a:p>
          <a:p>
            <a:pPr marL="285750" indent="-285750">
              <a:buFont typeface="Wingdings" pitchFamily="2" charset="2"/>
              <a:buChar char="l"/>
            </a:pPr>
            <a:r>
              <a:rPr lang="en-US" altLang="zh-CN" sz="1200" dirty="0" err="1"/>
              <a:t>Uchitel</a:t>
            </a:r>
            <a:r>
              <a:rPr lang="en-US" altLang="zh-CN" sz="1200" dirty="0"/>
              <a:t> S, Kramer J, Magee J. </a:t>
            </a:r>
            <a:r>
              <a:rPr lang="en-US" altLang="zh-CN" sz="1200" dirty="0" err="1"/>
              <a:t>Behaviour</a:t>
            </a:r>
            <a:r>
              <a:rPr lang="en-US" altLang="zh-CN" sz="1200" dirty="0"/>
              <a:t> model elaboration using partial labelled transition systems. In: Proc. of the 4th ACM SIGSOFT </a:t>
            </a:r>
            <a:r>
              <a:rPr lang="en-US" altLang="zh-CN" sz="1200" dirty="0" err="1"/>
              <a:t>Symp</a:t>
            </a:r>
            <a:r>
              <a:rPr lang="en-US" altLang="zh-CN" sz="1200" dirty="0"/>
              <a:t>. on the Foundations of Software Engineering. New York: ACM Press, 2003. 19−27.</a:t>
            </a:r>
          </a:p>
          <a:p>
            <a:pPr marL="285750" indent="-285750">
              <a:buFont typeface="Wingdings" pitchFamily="2" charset="2"/>
              <a:buChar char="l"/>
            </a:pPr>
            <a:r>
              <a:rPr lang="en-US" altLang="zh-CN" sz="1200" dirty="0" err="1"/>
              <a:t>Spitznagel</a:t>
            </a:r>
            <a:r>
              <a:rPr lang="en-US" altLang="zh-CN" sz="1200" dirty="0"/>
              <a:t> B, </a:t>
            </a:r>
            <a:r>
              <a:rPr lang="en-US" altLang="zh-CN" sz="1200" dirty="0" err="1"/>
              <a:t>Garlan</a:t>
            </a:r>
            <a:r>
              <a:rPr lang="en-US" altLang="zh-CN" sz="1200" dirty="0"/>
              <a:t> D. Architecture-Based performance analysis. In: Proc. of the 10th Int’l Conf. on Software Engineering and Knowledge Engineering. Illinois: Knowledge Systems Institute Press, 1998. 146−151.</a:t>
            </a:r>
          </a:p>
          <a:p>
            <a:pPr marL="285750" indent="-285750">
              <a:buFont typeface="Wingdings" pitchFamily="2" charset="2"/>
              <a:buChar char="l"/>
            </a:pPr>
            <a:r>
              <a:rPr lang="en-US" altLang="zh-CN" sz="1200" dirty="0"/>
              <a:t>Marco DA, </a:t>
            </a:r>
            <a:r>
              <a:rPr lang="en-US" altLang="zh-CN" sz="1200" dirty="0" err="1"/>
              <a:t>Inverardi</a:t>
            </a:r>
            <a:r>
              <a:rPr lang="en-US" altLang="zh-CN" sz="1200" dirty="0"/>
              <a:t> P. Compositional generation of software architecture performance QN models. In: Proc. of the 4th Working IEEE/IFIP Conf. on Software Architecture. Washington: IEEE Society Press, 2004. 37−46.</a:t>
            </a:r>
          </a:p>
          <a:p>
            <a:pPr marL="285750" indent="-285750">
              <a:buFont typeface="Wingdings" pitchFamily="2" charset="2"/>
              <a:buChar char="l"/>
            </a:pPr>
            <a:r>
              <a:rPr lang="en-US" altLang="zh-CN" sz="1200" dirty="0"/>
              <a:t>Grassi V, </a:t>
            </a:r>
            <a:r>
              <a:rPr lang="en-US" altLang="zh-CN" sz="1200" dirty="0" err="1"/>
              <a:t>Mirandola</a:t>
            </a:r>
            <a:r>
              <a:rPr lang="en-US" altLang="zh-CN" sz="1200" dirty="0"/>
              <a:t> R. Derivation of </a:t>
            </a:r>
            <a:r>
              <a:rPr lang="en-US" altLang="zh-CN" sz="1200" dirty="0" err="1"/>
              <a:t>markov</a:t>
            </a:r>
            <a:r>
              <a:rPr lang="en-US" altLang="zh-CN" sz="1200" dirty="0"/>
              <a:t> models for effectiveness analysis of adaptable software architectures for mobile computing. IEEE Trans. on Mobile Computing, 2003,2(2):114−131.</a:t>
            </a:r>
            <a:endParaRPr lang="zh-CN" altLang="en-US" sz="12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67/75</a:t>
            </a:r>
          </a:p>
        </p:txBody>
      </p:sp>
      <p:sp>
        <p:nvSpPr>
          <p:cNvPr id="42" name="TextBox 1"/>
          <p:cNvSpPr txBox="1"/>
          <p:nvPr/>
        </p:nvSpPr>
        <p:spPr>
          <a:xfrm>
            <a:off x="469900" y="355600"/>
            <a:ext cx="7645400" cy="5334000"/>
          </a:xfrm>
          <a:prstGeom prst="rect">
            <a:avLst/>
          </a:prstGeom>
          <a:noFill/>
        </p:spPr>
        <p:txBody>
          <a:bodyPr wrap="none" lIns="0" tIns="0" rIns="0" rtlCol="0">
            <a:spAutoFit/>
          </a:bodyPr>
          <a:lstStyle/>
          <a:p>
            <a:pPr>
              <a:lnSpc>
                <a:spcPts val="5500"/>
              </a:lnSpc>
              <a:tabLst>
                <a:tab pos="342900" algn="l"/>
                <a:tab pos="457200" algn="l"/>
                <a:tab pos="736600" algn="l"/>
                <a:tab pos="1295400" algn="l"/>
              </a:tabLst>
            </a:pPr>
            <a:r>
              <a:rPr lang="en-US" altLang="zh-CN" dirty="0"/>
              <a:t>				</a:t>
            </a:r>
            <a:r>
              <a:rPr lang="en-US" altLang="zh-CN" sz="4002" b="1" dirty="0">
                <a:solidFill>
                  <a:srgbClr val="3D00EA"/>
                </a:solidFill>
                <a:latin typeface="å¾®è½¯éé»" pitchFamily="18" charset="0"/>
                <a:cs typeface="å¾®è½¯éé»" pitchFamily="18" charset="0"/>
              </a:rPr>
              <a:t>基于特定</a:t>
            </a:r>
            <a:r>
              <a:rPr lang="en-US" altLang="zh-CN" sz="4002" b="1" dirty="0">
                <a:solidFill>
                  <a:srgbClr val="3D00EA"/>
                </a:solidFill>
                <a:latin typeface="Comic Sans MS" pitchFamily="18" charset="0"/>
                <a:cs typeface="Comic Sans MS" pitchFamily="18" charset="0"/>
              </a:rPr>
              <a:t>ADL</a:t>
            </a:r>
            <a:r>
              <a:rPr lang="en-US" altLang="zh-CN" sz="4002" b="1" dirty="0">
                <a:solidFill>
                  <a:srgbClr val="3D00EA"/>
                </a:solidFill>
                <a:latin typeface="å¾®è½¯éé»" pitchFamily="18" charset="0"/>
                <a:cs typeface="å¾®è½¯éé»" pitchFamily="18" charset="0"/>
              </a:rPr>
              <a:t>的分析方法</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342900" algn="l"/>
                <a:tab pos="457200" algn="l"/>
                <a:tab pos="7366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在形式化或半形式化</a:t>
            </a:r>
            <a:r>
              <a:rPr lang="en-US" altLang="zh-CN" sz="3198" b="1" dirty="0">
                <a:solidFill>
                  <a:srgbClr val="000000"/>
                </a:solidFill>
                <a:latin typeface="Comic Sans MS" pitchFamily="18" charset="0"/>
                <a:cs typeface="Comic Sans MS" pitchFamily="18" charset="0"/>
              </a:rPr>
              <a:t>ADL</a:t>
            </a:r>
            <a:r>
              <a:rPr lang="en-US" altLang="zh-CN" sz="3198" b="1" dirty="0">
                <a:solidFill>
                  <a:srgbClr val="000000"/>
                </a:solidFill>
                <a:latin typeface="å¾®è½¯éé»" pitchFamily="18" charset="0"/>
                <a:cs typeface="å¾®è½¯éé»" pitchFamily="18" charset="0"/>
              </a:rPr>
              <a:t>基础上借助相关</a:t>
            </a:r>
          </a:p>
          <a:p>
            <a:pPr>
              <a:lnSpc>
                <a:spcPts val="3700"/>
              </a:lnSpc>
              <a:tabLst>
                <a:tab pos="342900" algn="l"/>
                <a:tab pos="457200" algn="l"/>
                <a:tab pos="736600" algn="l"/>
                <a:tab pos="1295400" algn="l"/>
              </a:tabLst>
            </a:pPr>
            <a:r>
              <a:rPr lang="en-US" altLang="zh-CN" dirty="0"/>
              <a:t>	</a:t>
            </a:r>
            <a:r>
              <a:rPr lang="en-US" altLang="zh-CN" sz="3198" b="1" dirty="0">
                <a:solidFill>
                  <a:srgbClr val="000000"/>
                </a:solidFill>
                <a:latin typeface="å¾®è½¯éé»" pitchFamily="18" charset="0"/>
                <a:cs typeface="å¾®è½¯éé»" pitchFamily="18" charset="0"/>
              </a:rPr>
              <a:t>数学模型进行定量的质量分析，例如</a:t>
            </a:r>
          </a:p>
          <a:p>
            <a:pPr>
              <a:lnSpc>
                <a:spcPts val="3700"/>
              </a:lnSpc>
              <a:tabLst>
                <a:tab pos="342900" algn="l"/>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时间性能：通过分析进程时间的限制、各子系统执</a:t>
            </a:r>
          </a:p>
          <a:p>
            <a:pPr>
              <a:lnSpc>
                <a:spcPts val="2300"/>
              </a:lnSpc>
              <a:tabLst>
                <a:tab pos="342900" algn="l"/>
                <a:tab pos="457200" algn="l"/>
                <a:tab pos="736600" algn="l"/>
                <a:tab pos="1295400" algn="l"/>
              </a:tabLst>
            </a:pPr>
            <a:r>
              <a:rPr lang="en-US" altLang="zh-CN" dirty="0"/>
              <a:t>			</a:t>
            </a:r>
            <a:r>
              <a:rPr lang="en-US" altLang="zh-CN" sz="2400" dirty="0">
                <a:solidFill>
                  <a:srgbClr val="000000"/>
                </a:solidFill>
                <a:latin typeface="SimHei" pitchFamily="18" charset="0"/>
                <a:cs typeface="SimHei" pitchFamily="18" charset="0"/>
              </a:rPr>
              <a:t>行时间统计和交互次数等</a:t>
            </a:r>
          </a:p>
          <a:p>
            <a:pPr>
              <a:lnSpc>
                <a:spcPts val="3800"/>
              </a:lnSpc>
              <a:tabLst>
                <a:tab pos="342900" algn="l"/>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检查事务的</a:t>
            </a:r>
            <a:r>
              <a:rPr lang="en-US" altLang="zh-CN" sz="2400" dirty="0">
                <a:solidFill>
                  <a:srgbClr val="000000"/>
                </a:solidFill>
                <a:latin typeface="Comic Sans MS" pitchFamily="18" charset="0"/>
                <a:cs typeface="Comic Sans MS" pitchFamily="18" charset="0"/>
              </a:rPr>
              <a:t>ACID</a:t>
            </a:r>
            <a:r>
              <a:rPr lang="en-US" altLang="zh-CN" sz="2400" dirty="0">
                <a:solidFill>
                  <a:srgbClr val="000000"/>
                </a:solidFill>
                <a:latin typeface="SimHei" pitchFamily="18" charset="0"/>
                <a:cs typeface="SimHei" pitchFamily="18" charset="0"/>
              </a:rPr>
              <a:t>特性</a:t>
            </a:r>
          </a:p>
          <a:p>
            <a:pPr>
              <a:lnSpc>
                <a:spcPts val="3600"/>
              </a:lnSpc>
              <a:tabLst>
                <a:tab pos="342900" algn="l"/>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通过生成马尔可夫可靠性模型对缺陷发生和传播进</a:t>
            </a:r>
          </a:p>
          <a:p>
            <a:pPr>
              <a:lnSpc>
                <a:spcPts val="2300"/>
              </a:lnSpc>
              <a:tabLst>
                <a:tab pos="342900" algn="l"/>
                <a:tab pos="457200" algn="l"/>
                <a:tab pos="736600" algn="l"/>
                <a:tab pos="1295400" algn="l"/>
              </a:tabLst>
            </a:pPr>
            <a:r>
              <a:rPr lang="en-US" altLang="zh-CN" dirty="0"/>
              <a:t>			</a:t>
            </a:r>
            <a:r>
              <a:rPr lang="en-US" altLang="zh-CN" sz="2400" dirty="0">
                <a:solidFill>
                  <a:srgbClr val="000000"/>
                </a:solidFill>
                <a:latin typeface="SimHei" pitchFamily="18" charset="0"/>
                <a:cs typeface="SimHei" pitchFamily="18" charset="0"/>
              </a:rPr>
              <a:t>行分析</a:t>
            </a:r>
          </a:p>
          <a:p>
            <a:pPr>
              <a:lnSpc>
                <a:spcPts val="4900"/>
              </a:lnSpc>
              <a:tabLst>
                <a:tab pos="342900" algn="l"/>
                <a:tab pos="457200" algn="l"/>
                <a:tab pos="7366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可评估的质量属性受</a:t>
            </a:r>
            <a:r>
              <a:rPr lang="en-US" altLang="zh-CN" sz="3198" b="1" dirty="0">
                <a:solidFill>
                  <a:srgbClr val="000000"/>
                </a:solidFill>
                <a:latin typeface="Comic Sans MS" pitchFamily="18" charset="0"/>
                <a:cs typeface="Comic Sans MS" pitchFamily="18" charset="0"/>
              </a:rPr>
              <a:t>ADL</a:t>
            </a:r>
            <a:r>
              <a:rPr lang="en-US" altLang="zh-CN" sz="3198" b="1" dirty="0">
                <a:solidFill>
                  <a:srgbClr val="000000"/>
                </a:solidFill>
                <a:latin typeface="å¾®è½¯éé»" pitchFamily="18" charset="0"/>
                <a:cs typeface="å¾®è½¯éé»" pitchFamily="18" charset="0"/>
              </a:rPr>
              <a:t>的语言特征和形</a:t>
            </a:r>
          </a:p>
          <a:p>
            <a:pPr>
              <a:lnSpc>
                <a:spcPts val="3700"/>
              </a:lnSpc>
              <a:tabLst>
                <a:tab pos="342900" algn="l"/>
                <a:tab pos="457200" algn="l"/>
                <a:tab pos="736600" algn="l"/>
                <a:tab pos="1295400" algn="l"/>
              </a:tabLst>
            </a:pPr>
            <a:r>
              <a:rPr lang="en-US" altLang="zh-CN" dirty="0"/>
              <a:t>	</a:t>
            </a:r>
            <a:r>
              <a:rPr lang="en-US" altLang="zh-CN" sz="3198" b="1" dirty="0">
                <a:solidFill>
                  <a:srgbClr val="000000"/>
                </a:solidFill>
                <a:latin typeface="å¾®è½¯éé»" pitchFamily="18" charset="0"/>
                <a:cs typeface="å¾®è½¯éé»" pitchFamily="18" charset="0"/>
              </a:rPr>
              <a:t>式化理论基础的限制</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68/75</a:t>
            </a:r>
          </a:p>
        </p:txBody>
      </p:sp>
      <p:sp>
        <p:nvSpPr>
          <p:cNvPr id="42" name="TextBox 1"/>
          <p:cNvSpPr txBox="1"/>
          <p:nvPr/>
        </p:nvSpPr>
        <p:spPr>
          <a:xfrm>
            <a:off x="469900" y="419100"/>
            <a:ext cx="7016344"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软件体系结构概念及发展历程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软件体系结构风格</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软件体系结构描述</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软件体系结构设计和复用</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软件体系结构分析和评估</a:t>
            </a:r>
          </a:p>
          <a:p>
            <a:pPr>
              <a:lnSpc>
                <a:spcPts val="57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动态软件体系结构</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115300" y="6273800"/>
            <a:ext cx="4064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8/75</a:t>
            </a:r>
          </a:p>
        </p:txBody>
      </p:sp>
      <p:sp>
        <p:nvSpPr>
          <p:cNvPr id="42" name="TextBox 1"/>
          <p:cNvSpPr txBox="1"/>
          <p:nvPr/>
        </p:nvSpPr>
        <p:spPr>
          <a:xfrm>
            <a:off x="469900" y="368300"/>
            <a:ext cx="7696200" cy="5664200"/>
          </a:xfrm>
          <a:prstGeom prst="rect">
            <a:avLst/>
          </a:prstGeom>
          <a:noFill/>
        </p:spPr>
        <p:txBody>
          <a:bodyPr wrap="none" lIns="0" tIns="0" rIns="0" rtlCol="0">
            <a:spAutoFit/>
          </a:bodyPr>
          <a:lstStyle/>
          <a:p>
            <a:pPr>
              <a:lnSpc>
                <a:spcPts val="5500"/>
              </a:lnSpc>
              <a:tabLst>
                <a:tab pos="457200" algn="l"/>
                <a:tab pos="736600" algn="l"/>
                <a:tab pos="1498600" algn="l"/>
              </a:tabLst>
            </a:pPr>
            <a:r>
              <a:rPr lang="en-US" altLang="zh-CN" dirty="0"/>
              <a:t>			</a:t>
            </a:r>
            <a:r>
              <a:rPr lang="en-US" altLang="zh-CN" sz="4002" b="1" dirty="0">
                <a:solidFill>
                  <a:srgbClr val="3D00EA"/>
                </a:solidFill>
                <a:latin typeface="å¾®è½¯éé»" pitchFamily="18" charset="0"/>
                <a:cs typeface="å¾®è½¯éé»" pitchFamily="18" charset="0"/>
              </a:rPr>
              <a:t>软件体系结构的作用</a:t>
            </a:r>
            <a:r>
              <a:rPr lang="en-US" altLang="zh-CN" sz="4002" b="1" dirty="0">
                <a:solidFill>
                  <a:srgbClr val="3D00EA"/>
                </a:solidFill>
                <a:latin typeface="Comic Sans MS" pitchFamily="18" charset="0"/>
                <a:cs typeface="Comic Sans MS" pitchFamily="18" charset="0"/>
              </a:rPr>
              <a:t>-2</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800"/>
              </a:lnSpc>
              <a:tabLst>
                <a:tab pos="457200" algn="l"/>
                <a:tab pos="736600" algn="l"/>
                <a:tab pos="1498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系统演化</a:t>
            </a:r>
          </a:p>
          <a:p>
            <a:pPr>
              <a:lnSpc>
                <a:spcPts val="2800"/>
              </a:lnSpc>
              <a:tabLst>
                <a:tab pos="457200" algn="l"/>
                <a:tab pos="7366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更好的演化预测：对于系统设计的关键假设</a:t>
            </a:r>
          </a:p>
          <a:p>
            <a:pPr>
              <a:lnSpc>
                <a:spcPts val="2800"/>
              </a:lnSpc>
              <a:tabLst>
                <a:tab pos="457200" algn="l"/>
                <a:tab pos="7366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更好的可演化性：计算与交互逻辑相分离、可变性设计等</a:t>
            </a:r>
          </a:p>
          <a:p>
            <a:pPr>
              <a:lnSpc>
                <a:spcPts val="4300"/>
              </a:lnSpc>
              <a:tabLst>
                <a:tab pos="457200" algn="l"/>
                <a:tab pos="736600" algn="l"/>
                <a:tab pos="1498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分析和评估</a:t>
            </a:r>
          </a:p>
          <a:p>
            <a:pPr>
              <a:lnSpc>
                <a:spcPts val="2800"/>
              </a:lnSpc>
              <a:tabLst>
                <a:tab pos="457200" algn="l"/>
                <a:tab pos="7366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系统质量</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性能、安全性、可扩展性等</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的早期评估</a:t>
            </a:r>
          </a:p>
          <a:p>
            <a:pPr>
              <a:lnSpc>
                <a:spcPts val="2800"/>
              </a:lnSpc>
              <a:tabLst>
                <a:tab pos="457200" algn="l"/>
                <a:tab pos="7366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一致性分析：与特定风格约束或设计模板</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如产品线参考体系结</a:t>
            </a:r>
          </a:p>
          <a:p>
            <a:pPr>
              <a:lnSpc>
                <a:spcPts val="2300"/>
              </a:lnSpc>
              <a:tabLst>
                <a:tab pos="457200" algn="l"/>
                <a:tab pos="736600" algn="l"/>
                <a:tab pos="1498600" algn="l"/>
              </a:tabLst>
            </a:pPr>
            <a:r>
              <a:rPr lang="en-US" altLang="zh-CN" dirty="0"/>
              <a:t>		</a:t>
            </a:r>
            <a:r>
              <a:rPr lang="en-US" altLang="zh-CN" sz="1998" dirty="0">
                <a:solidFill>
                  <a:srgbClr val="000000"/>
                </a:solidFill>
                <a:latin typeface="SimHei" pitchFamily="18" charset="0"/>
                <a:cs typeface="SimHei" pitchFamily="18" charset="0"/>
              </a:rPr>
              <a:t>构</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的一致性</a:t>
            </a:r>
          </a:p>
          <a:p>
            <a:pPr>
              <a:lnSpc>
                <a:spcPts val="4300"/>
              </a:lnSpc>
              <a:tabLst>
                <a:tab pos="457200" algn="l"/>
                <a:tab pos="736600" algn="l"/>
                <a:tab pos="1498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项目管理</a:t>
            </a:r>
          </a:p>
          <a:p>
            <a:pPr>
              <a:lnSpc>
                <a:spcPts val="2800"/>
              </a:lnSpc>
              <a:tabLst>
                <a:tab pos="457200" algn="l"/>
                <a:tab pos="7366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更加结构化的开发任务分解和控制</a:t>
            </a:r>
          </a:p>
          <a:p>
            <a:pPr>
              <a:lnSpc>
                <a:spcPts val="2800"/>
              </a:lnSpc>
              <a:tabLst>
                <a:tab pos="457200" algn="l"/>
                <a:tab pos="7366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对开发进度、成本等做出更加准确的预测和控制</a:t>
            </a:r>
          </a:p>
          <a:p>
            <a:pPr>
              <a:lnSpc>
                <a:spcPts val="2800"/>
              </a:lnSpc>
              <a:tabLst>
                <a:tab pos="457200" algn="l"/>
                <a:tab pos="736600" algn="l"/>
                <a:tab pos="14986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对系统风险更清晰的认识</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69/75</a:t>
            </a:r>
          </a:p>
        </p:txBody>
      </p:sp>
      <p:sp>
        <p:nvSpPr>
          <p:cNvPr id="42" name="TextBox 1"/>
          <p:cNvSpPr txBox="1"/>
          <p:nvPr/>
        </p:nvSpPr>
        <p:spPr>
          <a:xfrm>
            <a:off x="469900" y="393700"/>
            <a:ext cx="7747000" cy="5473700"/>
          </a:xfrm>
          <a:prstGeom prst="rect">
            <a:avLst/>
          </a:prstGeom>
          <a:noFill/>
        </p:spPr>
        <p:txBody>
          <a:bodyPr wrap="none" lIns="0" tIns="0" rIns="0" rtlCol="0">
            <a:spAutoFit/>
          </a:bodyPr>
          <a:lstStyle/>
          <a:p>
            <a:pPr>
              <a:lnSpc>
                <a:spcPts val="5200"/>
              </a:lnSpc>
              <a:tabLst>
                <a:tab pos="342900" algn="l"/>
                <a:tab pos="457200" algn="l"/>
                <a:tab pos="914400" algn="l"/>
                <a:tab pos="1143000" algn="l"/>
                <a:tab pos="2057400" algn="l"/>
              </a:tabLst>
            </a:pPr>
            <a:r>
              <a:rPr lang="en-US" altLang="zh-CN" dirty="0"/>
              <a:t>					</a:t>
            </a:r>
            <a:r>
              <a:rPr lang="en-US" altLang="zh-CN" sz="4002" b="1" dirty="0">
                <a:solidFill>
                  <a:srgbClr val="3D00EA"/>
                </a:solidFill>
                <a:latin typeface="å¾®è½¯éé»" pitchFamily="18" charset="0"/>
                <a:cs typeface="å¾®è½¯éé»" pitchFamily="18" charset="0"/>
              </a:rPr>
              <a:t>动态软件体系结构</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342900" algn="l"/>
                <a:tab pos="457200" algn="l"/>
                <a:tab pos="914400" algn="l"/>
                <a:tab pos="1143000" algn="l"/>
                <a:tab pos="2057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后开发阶段的体系结构，突破了传统的</a:t>
            </a:r>
          </a:p>
          <a:p>
            <a:pPr>
              <a:lnSpc>
                <a:spcPts val="3900"/>
              </a:lnSpc>
              <a:tabLst>
                <a:tab pos="342900" algn="l"/>
                <a:tab pos="457200" algn="l"/>
                <a:tab pos="914400" algn="l"/>
                <a:tab pos="1143000" algn="l"/>
                <a:tab pos="2057400" algn="l"/>
              </a:tabLst>
            </a:pPr>
            <a:r>
              <a:rPr lang="en-US" altLang="zh-CN" dirty="0"/>
              <a:t>	</a:t>
            </a:r>
            <a:r>
              <a:rPr lang="en-US" altLang="zh-CN" sz="3402" b="1" dirty="0">
                <a:solidFill>
                  <a:srgbClr val="000000"/>
                </a:solidFill>
                <a:latin typeface="å¾®è½¯éé»" pitchFamily="18" charset="0"/>
                <a:cs typeface="å¾®è½¯éé»" pitchFamily="18" charset="0"/>
              </a:rPr>
              <a:t>软件体系结构设计时思维</a:t>
            </a:r>
          </a:p>
          <a:p>
            <a:pPr>
              <a:lnSpc>
                <a:spcPts val="5000"/>
              </a:lnSpc>
              <a:tabLst>
                <a:tab pos="342900" algn="l"/>
                <a:tab pos="457200" algn="l"/>
                <a:tab pos="914400" algn="l"/>
                <a:tab pos="1143000" algn="l"/>
                <a:tab pos="2057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关注于运行时软件体系结构的捕捉、表</a:t>
            </a:r>
          </a:p>
          <a:p>
            <a:pPr>
              <a:lnSpc>
                <a:spcPts val="3900"/>
              </a:lnSpc>
              <a:tabLst>
                <a:tab pos="342900" algn="l"/>
                <a:tab pos="457200" algn="l"/>
                <a:tab pos="914400" algn="l"/>
                <a:tab pos="1143000" algn="l"/>
                <a:tab pos="2057400" algn="l"/>
              </a:tabLst>
            </a:pPr>
            <a:r>
              <a:rPr lang="en-US" altLang="zh-CN" dirty="0"/>
              <a:t>	</a:t>
            </a:r>
            <a:r>
              <a:rPr lang="en-US" altLang="zh-CN" sz="3402" b="1" dirty="0">
                <a:solidFill>
                  <a:srgbClr val="000000"/>
                </a:solidFill>
                <a:latin typeface="å¾®è½¯éé»" pitchFamily="18" charset="0"/>
                <a:cs typeface="å¾®è½¯éé»" pitchFamily="18" charset="0"/>
              </a:rPr>
              <a:t>示、和动态变化</a:t>
            </a:r>
          </a:p>
          <a:p>
            <a:pPr>
              <a:lnSpc>
                <a:spcPts val="3500"/>
              </a:lnSpc>
              <a:tabLst>
                <a:tab pos="342900" algn="l"/>
                <a:tab pos="457200" algn="l"/>
                <a:tab pos="914400" algn="l"/>
                <a:tab pos="1143000" algn="l"/>
                <a:tab pos="2057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运行时体系结构：仅仅关注于运行时体系结构的获取</a:t>
            </a:r>
          </a:p>
          <a:p>
            <a:pPr>
              <a:lnSpc>
                <a:spcPts val="3400"/>
              </a:lnSpc>
              <a:tabLst>
                <a:tab pos="342900" algn="l"/>
                <a:tab pos="457200" algn="l"/>
                <a:tab pos="914400" algn="l"/>
                <a:tab pos="1143000" algn="l"/>
                <a:tab pos="2057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运行时体系结构重配置和动态演化</a:t>
            </a:r>
          </a:p>
          <a:p>
            <a:pPr>
              <a:lnSpc>
                <a:spcPts val="3400"/>
              </a:lnSpc>
              <a:tabLst>
                <a:tab pos="342900" algn="l"/>
                <a:tab pos="457200" algn="l"/>
                <a:tab pos="914400" algn="l"/>
                <a:tab pos="1143000" algn="l"/>
                <a:tab pos="2057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æ°å®ä½" pitchFamily="18" charset="0"/>
                <a:cs typeface="æ°å®ä½" pitchFamily="18" charset="0"/>
              </a:rPr>
              <a:t>可演化：仅强调为用户提供运行时的体系结构操纵</a:t>
            </a:r>
          </a:p>
          <a:p>
            <a:pPr>
              <a:lnSpc>
                <a:spcPts val="2200"/>
              </a:lnSpc>
              <a:tabLst>
                <a:tab pos="342900" algn="l"/>
                <a:tab pos="457200" algn="l"/>
                <a:tab pos="914400" algn="l"/>
                <a:tab pos="1143000" algn="l"/>
                <a:tab pos="2057400" algn="l"/>
              </a:tabLst>
            </a:pPr>
            <a:r>
              <a:rPr lang="en-US" altLang="zh-CN" dirty="0"/>
              <a:t>				</a:t>
            </a:r>
            <a:r>
              <a:rPr lang="en-US" altLang="zh-CN" sz="2298" dirty="0">
                <a:solidFill>
                  <a:srgbClr val="000000"/>
                </a:solidFill>
                <a:latin typeface="æ°å®ä½" pitchFamily="18" charset="0"/>
                <a:cs typeface="æ°å®ä½" pitchFamily="18" charset="0"/>
              </a:rPr>
              <a:t>能力，包括构件动态升级等</a:t>
            </a:r>
          </a:p>
          <a:p>
            <a:pPr>
              <a:lnSpc>
                <a:spcPts val="3600"/>
              </a:lnSpc>
              <a:tabLst>
                <a:tab pos="342900" algn="l"/>
                <a:tab pos="457200" algn="l"/>
                <a:tab pos="914400" algn="l"/>
                <a:tab pos="1143000" algn="l"/>
                <a:tab pos="2057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æ°å®ä½" pitchFamily="18" charset="0"/>
                <a:cs typeface="æ°å®ä½" pitchFamily="18" charset="0"/>
              </a:rPr>
              <a:t>自演化：系统根据预定义规则执行动态演化自管理</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70/75</a:t>
            </a:r>
          </a:p>
        </p:txBody>
      </p:sp>
      <p:sp>
        <p:nvSpPr>
          <p:cNvPr id="42" name="TextBox 1"/>
          <p:cNvSpPr txBox="1"/>
          <p:nvPr/>
        </p:nvSpPr>
        <p:spPr>
          <a:xfrm>
            <a:off x="469900" y="381000"/>
            <a:ext cx="7569200" cy="5308600"/>
          </a:xfrm>
          <a:prstGeom prst="rect">
            <a:avLst/>
          </a:prstGeom>
          <a:noFill/>
        </p:spPr>
        <p:txBody>
          <a:bodyPr wrap="none" lIns="0" tIns="0" rIns="0" rtlCol="0">
            <a:spAutoFit/>
          </a:bodyPr>
          <a:lstStyle/>
          <a:p>
            <a:pPr>
              <a:lnSpc>
                <a:spcPts val="5200"/>
              </a:lnSpc>
              <a:tabLst>
                <a:tab pos="342900" algn="l"/>
                <a:tab pos="457200" algn="l"/>
                <a:tab pos="736600" algn="l"/>
                <a:tab pos="914400" algn="l"/>
                <a:tab pos="1143000" algn="l"/>
                <a:tab pos="2057400" algn="l"/>
              </a:tabLst>
            </a:pPr>
            <a:r>
              <a:rPr lang="en-US" altLang="zh-CN" dirty="0"/>
              <a:t>						</a:t>
            </a:r>
            <a:r>
              <a:rPr lang="en-US" altLang="zh-CN" sz="4002" b="1" dirty="0">
                <a:solidFill>
                  <a:srgbClr val="3D00EA"/>
                </a:solidFill>
                <a:latin typeface="å¾®è½¯éé»" pitchFamily="18" charset="0"/>
                <a:cs typeface="å¾®è½¯éé»" pitchFamily="18" charset="0"/>
              </a:rPr>
              <a:t>自治和自适应系统</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342900" algn="l"/>
                <a:tab pos="457200" algn="l"/>
                <a:tab pos="736600" algn="l"/>
                <a:tab pos="914400" algn="l"/>
                <a:tab pos="1143000" algn="l"/>
                <a:tab pos="2057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自治</a:t>
            </a:r>
            <a:r>
              <a:rPr lang="en-US" altLang="zh-CN" sz="3402" b="1" dirty="0">
                <a:solidFill>
                  <a:srgbClr val="000000"/>
                </a:solidFill>
                <a:latin typeface="Comic Sans MS" pitchFamily="18" charset="0"/>
                <a:cs typeface="Comic Sans MS" pitchFamily="18" charset="0"/>
              </a:rPr>
              <a:t>(autonomic)</a:t>
            </a:r>
            <a:r>
              <a:rPr lang="en-US" altLang="zh-CN" sz="3402" b="1" dirty="0">
                <a:solidFill>
                  <a:srgbClr val="000000"/>
                </a:solidFill>
                <a:latin typeface="å¾®è½¯éé»" pitchFamily="18" charset="0"/>
                <a:cs typeface="å¾®è½¯éé»" pitchFamily="18" charset="0"/>
              </a:rPr>
              <a:t>系统和自适应</a:t>
            </a:r>
            <a:r>
              <a:rPr lang="en-US" altLang="zh-CN" sz="3402" b="1" dirty="0">
                <a:solidFill>
                  <a:srgbClr val="000000"/>
                </a:solidFill>
                <a:latin typeface="Comic Sans MS" pitchFamily="18" charset="0"/>
                <a:cs typeface="Comic Sans MS" pitchFamily="18" charset="0"/>
              </a:rPr>
              <a:t>(self-</a:t>
            </a:r>
          </a:p>
          <a:p>
            <a:pPr>
              <a:lnSpc>
                <a:spcPts val="4000"/>
              </a:lnSpc>
              <a:tabLst>
                <a:tab pos="342900" algn="l"/>
                <a:tab pos="457200" algn="l"/>
                <a:tab pos="736600" algn="l"/>
                <a:tab pos="914400" algn="l"/>
                <a:tab pos="1143000" algn="l"/>
                <a:tab pos="2057400" algn="l"/>
              </a:tabLst>
            </a:pPr>
            <a:r>
              <a:rPr lang="en-US" altLang="zh-CN" dirty="0"/>
              <a:t>	</a:t>
            </a:r>
            <a:r>
              <a:rPr lang="en-US" altLang="zh-CN" sz="3402" b="1" dirty="0">
                <a:solidFill>
                  <a:srgbClr val="000000"/>
                </a:solidFill>
                <a:latin typeface="Comic Sans MS" pitchFamily="18" charset="0"/>
                <a:cs typeface="Comic Sans MS" pitchFamily="18" charset="0"/>
              </a:rPr>
              <a:t>adaptive</a:t>
            </a:r>
            <a:r>
              <a:rPr lang="en-US" altLang="zh-CN" sz="3402" dirty="0">
                <a:latin typeface="Times New Roman" pitchFamily="18" charset="0"/>
                <a:cs typeface="Times New Roman" pitchFamily="18" charset="0"/>
              </a:rPr>
              <a:t>  </a:t>
            </a:r>
            <a:r>
              <a:rPr lang="en-US" altLang="zh-CN" sz="3402" b="1" dirty="0">
                <a:solidFill>
                  <a:srgbClr val="000000"/>
                </a:solidFill>
                <a:latin typeface="Comic Sans MS" pitchFamily="18" charset="0"/>
                <a:cs typeface="Comic Sans MS" pitchFamily="18" charset="0"/>
              </a:rPr>
              <a:t>system)</a:t>
            </a:r>
            <a:r>
              <a:rPr lang="en-US" altLang="zh-CN" sz="3402" b="1" dirty="0">
                <a:solidFill>
                  <a:srgbClr val="000000"/>
                </a:solidFill>
                <a:latin typeface="å¾®è½¯éé»" pitchFamily="18" charset="0"/>
                <a:cs typeface="å¾®è½¯éé»" pitchFamily="18" charset="0"/>
              </a:rPr>
              <a:t>系统</a:t>
            </a:r>
          </a:p>
          <a:p>
            <a:pPr>
              <a:lnSpc>
                <a:spcPts val="3400"/>
              </a:lnSpc>
              <a:tabLst>
                <a:tab pos="342900" algn="l"/>
                <a:tab pos="457200" algn="l"/>
                <a:tab pos="736600" algn="l"/>
                <a:tab pos="914400" algn="l"/>
                <a:tab pos="1143000" algn="l"/>
                <a:tab pos="2057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可以通过自身的配置和重配置不断适应变化的用户需</a:t>
            </a:r>
          </a:p>
          <a:p>
            <a:pPr>
              <a:lnSpc>
                <a:spcPts val="2200"/>
              </a:lnSpc>
              <a:tabLst>
                <a:tab pos="342900" algn="l"/>
                <a:tab pos="457200" algn="l"/>
                <a:tab pos="736600" algn="l"/>
                <a:tab pos="914400" algn="l"/>
                <a:tab pos="1143000" algn="l"/>
                <a:tab pos="2057400" algn="l"/>
              </a:tabLst>
            </a:pPr>
            <a:r>
              <a:rPr lang="en-US" altLang="zh-CN" dirty="0"/>
              <a:t>			</a:t>
            </a:r>
            <a:r>
              <a:rPr lang="en-US" altLang="zh-CN" sz="2298" dirty="0">
                <a:solidFill>
                  <a:srgbClr val="000000"/>
                </a:solidFill>
                <a:latin typeface="SimHei" pitchFamily="18" charset="0"/>
                <a:cs typeface="SimHei" pitchFamily="18" charset="0"/>
              </a:rPr>
              <a:t>求、系统入侵或缺陷、变化的运行环境和资源可用性</a:t>
            </a:r>
          </a:p>
          <a:p>
            <a:pPr>
              <a:lnSpc>
                <a:spcPts val="3600"/>
              </a:lnSpc>
              <a:tabLst>
                <a:tab pos="342900" algn="l"/>
                <a:tab pos="457200" algn="l"/>
                <a:tab pos="736600" algn="l"/>
                <a:tab pos="914400" algn="l"/>
                <a:tab pos="1143000" algn="l"/>
                <a:tab pos="2057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具有自管理能力</a:t>
            </a:r>
          </a:p>
          <a:p>
            <a:pPr>
              <a:lnSpc>
                <a:spcPts val="3000"/>
              </a:lnSpc>
              <a:tabLst>
                <a:tab pos="342900" algn="l"/>
                <a:tab pos="457200" algn="l"/>
                <a:tab pos="736600" algn="l"/>
                <a:tab pos="914400" algn="l"/>
                <a:tab pos="1143000" algn="l"/>
                <a:tab pos="20574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æ°å®ä½" pitchFamily="18" charset="0"/>
                <a:cs typeface="æ°å®ä½" pitchFamily="18" charset="0"/>
              </a:rPr>
              <a:t>通过运行时的</a:t>
            </a:r>
            <a:r>
              <a:rPr lang="en-US" altLang="zh-CN" sz="2100" dirty="0">
                <a:solidFill>
                  <a:srgbClr val="FF0000"/>
                </a:solidFill>
                <a:latin typeface="æ°å®ä½" pitchFamily="18" charset="0"/>
                <a:cs typeface="æ°å®ä½" pitchFamily="18" charset="0"/>
              </a:rPr>
              <a:t>自配置</a:t>
            </a:r>
            <a:r>
              <a:rPr lang="en-US" altLang="zh-CN" sz="2100" dirty="0">
                <a:solidFill>
                  <a:srgbClr val="000000"/>
                </a:solidFill>
                <a:latin typeface="æ°å®ä½" pitchFamily="18" charset="0"/>
                <a:cs typeface="æ°å®ä½" pitchFamily="18" charset="0"/>
              </a:rPr>
              <a:t>来适应不断变化的运行环境</a:t>
            </a:r>
          </a:p>
          <a:p>
            <a:pPr>
              <a:lnSpc>
                <a:spcPts val="3100"/>
              </a:lnSpc>
              <a:tabLst>
                <a:tab pos="342900" algn="l"/>
                <a:tab pos="457200" algn="l"/>
                <a:tab pos="736600" algn="l"/>
                <a:tab pos="914400" algn="l"/>
                <a:tab pos="1143000" algn="l"/>
                <a:tab pos="20574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æ°å®ä½" pitchFamily="18" charset="0"/>
                <a:cs typeface="æ°å®ä½" pitchFamily="18" charset="0"/>
              </a:rPr>
              <a:t>通过</a:t>
            </a:r>
            <a:r>
              <a:rPr lang="en-US" altLang="zh-CN" sz="2100" dirty="0">
                <a:solidFill>
                  <a:srgbClr val="FF0000"/>
                </a:solidFill>
                <a:latin typeface="æ°å®ä½" pitchFamily="18" charset="0"/>
                <a:cs typeface="æ°å®ä½" pitchFamily="18" charset="0"/>
              </a:rPr>
              <a:t>自治愈</a:t>
            </a:r>
            <a:r>
              <a:rPr lang="en-US" altLang="zh-CN" sz="2100" dirty="0">
                <a:solidFill>
                  <a:srgbClr val="000000"/>
                </a:solidFill>
                <a:latin typeface="æ°å®ä½" pitchFamily="18" charset="0"/>
                <a:cs typeface="æ°å®ä½" pitchFamily="18" charset="0"/>
              </a:rPr>
              <a:t>避免当运行环境与系统的设计假设不一致时</a:t>
            </a:r>
          </a:p>
          <a:p>
            <a:pPr>
              <a:lnSpc>
                <a:spcPts val="2000"/>
              </a:lnSpc>
              <a:tabLst>
                <a:tab pos="342900" algn="l"/>
                <a:tab pos="457200" algn="l"/>
                <a:tab pos="736600" algn="l"/>
                <a:tab pos="914400" algn="l"/>
                <a:tab pos="1143000" algn="l"/>
                <a:tab pos="2057400" algn="l"/>
              </a:tabLst>
            </a:pPr>
            <a:r>
              <a:rPr lang="en-US" altLang="zh-CN" dirty="0"/>
              <a:t>					</a:t>
            </a:r>
            <a:r>
              <a:rPr lang="en-US" altLang="zh-CN" sz="2100" dirty="0">
                <a:solidFill>
                  <a:srgbClr val="000000"/>
                </a:solidFill>
                <a:latin typeface="æ°å®ä½" pitchFamily="18" charset="0"/>
                <a:cs typeface="æ°å®ä½" pitchFamily="18" charset="0"/>
              </a:rPr>
              <a:t>发生系统崩溃</a:t>
            </a:r>
          </a:p>
          <a:p>
            <a:pPr>
              <a:lnSpc>
                <a:spcPts val="3300"/>
              </a:lnSpc>
              <a:tabLst>
                <a:tab pos="342900" algn="l"/>
                <a:tab pos="457200" algn="l"/>
                <a:tab pos="736600" algn="l"/>
                <a:tab pos="914400" algn="l"/>
                <a:tab pos="1143000" algn="l"/>
                <a:tab pos="20574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æ°å®ä½" pitchFamily="18" charset="0"/>
                <a:cs typeface="æ°å®ä½" pitchFamily="18" charset="0"/>
              </a:rPr>
              <a:t>通过</a:t>
            </a:r>
            <a:r>
              <a:rPr lang="en-US" altLang="zh-CN" sz="2100" dirty="0">
                <a:solidFill>
                  <a:srgbClr val="FF0000"/>
                </a:solidFill>
                <a:latin typeface="æ°å®ä½" pitchFamily="18" charset="0"/>
                <a:cs typeface="æ°å®ä½" pitchFamily="18" charset="0"/>
              </a:rPr>
              <a:t>自优化</a:t>
            </a:r>
            <a:r>
              <a:rPr lang="en-US" altLang="zh-CN" sz="2100" dirty="0">
                <a:solidFill>
                  <a:srgbClr val="000000"/>
                </a:solidFill>
                <a:latin typeface="æ°å®ä½" pitchFamily="18" charset="0"/>
                <a:cs typeface="æ°å®ä½" pitchFamily="18" charset="0"/>
              </a:rPr>
              <a:t>实现性能或者其它软件质量特性的优化调节</a:t>
            </a:r>
          </a:p>
          <a:p>
            <a:pPr>
              <a:lnSpc>
                <a:spcPts val="3000"/>
              </a:lnSpc>
              <a:tabLst>
                <a:tab pos="342900" algn="l"/>
                <a:tab pos="457200" algn="l"/>
                <a:tab pos="736600" algn="l"/>
                <a:tab pos="914400" algn="l"/>
                <a:tab pos="1143000" algn="l"/>
                <a:tab pos="20574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æ°å®ä½" pitchFamily="18" charset="0"/>
                <a:cs typeface="æ°å®ä½" pitchFamily="18" charset="0"/>
              </a:rPr>
              <a:t>通过</a:t>
            </a:r>
            <a:r>
              <a:rPr lang="en-US" altLang="zh-CN" sz="2100" dirty="0">
                <a:solidFill>
                  <a:srgbClr val="FF0000"/>
                </a:solidFill>
                <a:latin typeface="æ°å®ä½" pitchFamily="18" charset="0"/>
                <a:cs typeface="æ°å®ä½" pitchFamily="18" charset="0"/>
              </a:rPr>
              <a:t>自保护</a:t>
            </a:r>
            <a:r>
              <a:rPr lang="en-US" altLang="zh-CN" sz="2100" dirty="0">
                <a:solidFill>
                  <a:srgbClr val="000000"/>
                </a:solidFill>
                <a:latin typeface="æ°å®ä½" pitchFamily="18" charset="0"/>
                <a:cs typeface="æ°å®ä½" pitchFamily="18" charset="0"/>
              </a:rPr>
              <a:t>防止恶意攻击带来的损失</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71/75</a:t>
            </a:r>
          </a:p>
        </p:txBody>
      </p:sp>
      <p:sp>
        <p:nvSpPr>
          <p:cNvPr id="42" name="TextBox 1"/>
          <p:cNvSpPr txBox="1"/>
          <p:nvPr/>
        </p:nvSpPr>
        <p:spPr>
          <a:xfrm>
            <a:off x="469900" y="393700"/>
            <a:ext cx="7581900" cy="5575300"/>
          </a:xfrm>
          <a:prstGeom prst="rect">
            <a:avLst/>
          </a:prstGeom>
          <a:noFill/>
        </p:spPr>
        <p:txBody>
          <a:bodyPr wrap="none" lIns="0" tIns="0" rIns="0" rtlCol="0">
            <a:spAutoFit/>
          </a:bodyPr>
          <a:lstStyle/>
          <a:p>
            <a:pPr>
              <a:lnSpc>
                <a:spcPts val="5200"/>
              </a:lnSpc>
              <a:tabLst>
                <a:tab pos="342900" algn="l"/>
                <a:tab pos="1295400" algn="l"/>
              </a:tabLst>
            </a:pPr>
            <a:r>
              <a:rPr lang="en-US" altLang="zh-CN" dirty="0"/>
              <a:t>		</a:t>
            </a:r>
            <a:r>
              <a:rPr lang="en-US" altLang="zh-CN" sz="4002" b="1" dirty="0">
                <a:solidFill>
                  <a:srgbClr val="3D00EA"/>
                </a:solidFill>
                <a:latin typeface="å¾®è½¯éé»" pitchFamily="18" charset="0"/>
                <a:cs typeface="å¾®è½¯éé»" pitchFamily="18" charset="0"/>
              </a:rPr>
              <a:t>系统自适应演化场景示例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000"/>
              </a:lnSpc>
              <a:tabLst>
                <a:tab pos="342900" algn="l"/>
                <a:tab pos="1295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物理环境变化：普适计算中的物理场景变换</a:t>
            </a:r>
          </a:p>
          <a:p>
            <a:pPr>
              <a:lnSpc>
                <a:spcPts val="3400"/>
              </a:lnSpc>
              <a:tabLst>
                <a:tab pos="342900" algn="l"/>
                <a:tab pos="1295400" algn="l"/>
              </a:tabLst>
            </a:pPr>
            <a:r>
              <a:rPr lang="en-US" altLang="zh-CN" dirty="0"/>
              <a:t>	</a:t>
            </a:r>
            <a:r>
              <a:rPr lang="en-US" altLang="zh-CN" sz="3000" b="1" dirty="0">
                <a:solidFill>
                  <a:srgbClr val="000000"/>
                </a:solidFill>
                <a:latin typeface="å¾®è½¯éé»" pitchFamily="18" charset="0"/>
                <a:cs typeface="å¾®è½¯éé»" pitchFamily="18" charset="0"/>
              </a:rPr>
              <a:t>导致软件工作模式的变化</a:t>
            </a:r>
          </a:p>
          <a:p>
            <a:pPr>
              <a:lnSpc>
                <a:spcPts val="4400"/>
              </a:lnSpc>
              <a:tabLst>
                <a:tab pos="342900" algn="l"/>
                <a:tab pos="1295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业务环境变化：根据业务状况的变化实时调</a:t>
            </a:r>
          </a:p>
          <a:p>
            <a:pPr>
              <a:lnSpc>
                <a:spcPts val="3400"/>
              </a:lnSpc>
              <a:tabLst>
                <a:tab pos="342900" algn="l"/>
                <a:tab pos="1295400" algn="l"/>
              </a:tabLst>
            </a:pPr>
            <a:r>
              <a:rPr lang="en-US" altLang="zh-CN" dirty="0"/>
              <a:t>	</a:t>
            </a:r>
            <a:r>
              <a:rPr lang="en-US" altLang="zh-CN" sz="3000" b="1" dirty="0">
                <a:solidFill>
                  <a:srgbClr val="000000"/>
                </a:solidFill>
                <a:latin typeface="å¾®è½¯éé»" pitchFamily="18" charset="0"/>
                <a:cs typeface="å¾®è½¯éé»" pitchFamily="18" charset="0"/>
              </a:rPr>
              <a:t>整业务策略</a:t>
            </a:r>
          </a:p>
          <a:p>
            <a:pPr>
              <a:lnSpc>
                <a:spcPts val="4400"/>
              </a:lnSpc>
              <a:tabLst>
                <a:tab pos="342900" algn="l"/>
                <a:tab pos="1295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运行环境变化：根据计算机软硬件资源的实</a:t>
            </a:r>
          </a:p>
          <a:p>
            <a:pPr>
              <a:lnSpc>
                <a:spcPts val="3500"/>
              </a:lnSpc>
              <a:tabLst>
                <a:tab pos="342900" algn="l"/>
                <a:tab pos="1295400" algn="l"/>
              </a:tabLst>
            </a:pPr>
            <a:r>
              <a:rPr lang="en-US" altLang="zh-CN" dirty="0"/>
              <a:t>	</a:t>
            </a:r>
            <a:r>
              <a:rPr lang="en-US" altLang="zh-CN" sz="3000" b="1" dirty="0">
                <a:solidFill>
                  <a:srgbClr val="000000"/>
                </a:solidFill>
                <a:latin typeface="å¾®è½¯éé»" pitchFamily="18" charset="0"/>
                <a:cs typeface="å¾®è½¯éé»" pitchFamily="18" charset="0"/>
              </a:rPr>
              <a:t>时变化情况调整自身行为，从而实现质量优</a:t>
            </a:r>
          </a:p>
          <a:p>
            <a:pPr>
              <a:lnSpc>
                <a:spcPts val="3600"/>
              </a:lnSpc>
              <a:tabLst>
                <a:tab pos="342900" algn="l"/>
                <a:tab pos="1295400" algn="l"/>
              </a:tabLst>
            </a:pPr>
            <a:r>
              <a:rPr lang="en-US" altLang="zh-CN" dirty="0"/>
              <a:t>	</a:t>
            </a:r>
            <a:r>
              <a:rPr lang="en-US" altLang="zh-CN" sz="3000" b="1" dirty="0">
                <a:solidFill>
                  <a:srgbClr val="000000"/>
                </a:solidFill>
                <a:latin typeface="å¾®è½¯éé»" pitchFamily="18" charset="0"/>
                <a:cs typeface="å¾®è½¯éé»" pitchFamily="18" charset="0"/>
              </a:rPr>
              <a:t>化</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各项质量参数的动态权衡和优化</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或自治</a:t>
            </a:r>
          </a:p>
          <a:p>
            <a:pPr>
              <a:lnSpc>
                <a:spcPts val="3600"/>
              </a:lnSpc>
              <a:tabLst>
                <a:tab pos="342900" algn="l"/>
                <a:tab pos="1295400" algn="l"/>
              </a:tabLst>
            </a:pPr>
            <a:r>
              <a:rPr lang="en-US" altLang="zh-CN" dirty="0"/>
              <a:t>	</a:t>
            </a:r>
            <a:r>
              <a:rPr lang="en-US" altLang="zh-CN" sz="3000" b="1" dirty="0">
                <a:solidFill>
                  <a:srgbClr val="000000"/>
                </a:solidFill>
                <a:latin typeface="å¾®è½¯éé»" pitchFamily="18" charset="0"/>
                <a:cs typeface="å¾®è½¯éé»" pitchFamily="18" charset="0"/>
              </a:rPr>
              <a:t>愈</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如所依赖的资源不可用</a:t>
            </a:r>
            <a:r>
              <a:rPr lang="en-US" altLang="zh-CN" sz="3000" b="1" dirty="0">
                <a:solidFill>
                  <a:srgbClr val="000000"/>
                </a:solidFill>
                <a:latin typeface="Comic Sans MS" pitchFamily="18" charset="0"/>
                <a:cs typeface="Comic Sans MS" pitchFamily="18" charset="0"/>
              </a:rPr>
              <a:t>)</a:t>
            </a:r>
          </a:p>
          <a:p>
            <a:pPr>
              <a:lnSpc>
                <a:spcPts val="1000"/>
              </a:lnSpc>
            </a:pPr>
            <a:endParaRPr lang="en-US" altLang="zh-CN" dirty="0"/>
          </a:p>
          <a:p>
            <a:pPr>
              <a:lnSpc>
                <a:spcPts val="3000"/>
              </a:lnSpc>
              <a:tabLst>
                <a:tab pos="342900" algn="l"/>
                <a:tab pos="1295400" algn="l"/>
              </a:tabLst>
            </a:pPr>
            <a:r>
              <a:rPr lang="en-US" altLang="zh-CN" sz="3000" dirty="0">
                <a:solidFill>
                  <a:srgbClr val="010000"/>
                </a:solidFill>
                <a:latin typeface="Times New Roman" pitchFamily="18" charset="0"/>
                <a:cs typeface="Times New Roman"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Times New Roman" pitchFamily="18" charset="0"/>
                <a:cs typeface="Times New Roman" pitchFamily="18" charset="0"/>
              </a:rPr>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72/75</a:t>
            </a:r>
          </a:p>
        </p:txBody>
      </p:sp>
      <p:sp>
        <p:nvSpPr>
          <p:cNvPr id="42" name="TextBox 1"/>
          <p:cNvSpPr txBox="1"/>
          <p:nvPr/>
        </p:nvSpPr>
        <p:spPr>
          <a:xfrm>
            <a:off x="469900" y="368300"/>
            <a:ext cx="7683500" cy="5041900"/>
          </a:xfrm>
          <a:prstGeom prst="rect">
            <a:avLst/>
          </a:prstGeom>
          <a:noFill/>
        </p:spPr>
        <p:txBody>
          <a:bodyPr wrap="none" lIns="0" tIns="0" rIns="0" rtlCol="0">
            <a:spAutoFit/>
          </a:bodyPr>
          <a:lstStyle/>
          <a:p>
            <a:pPr>
              <a:lnSpc>
                <a:spcPts val="5200"/>
              </a:lnSpc>
              <a:tabLst>
                <a:tab pos="342900" algn="l"/>
                <a:tab pos="1549400" algn="l"/>
              </a:tabLst>
            </a:pPr>
            <a:r>
              <a:rPr lang="en-US" altLang="zh-CN" dirty="0"/>
              <a:t>		</a:t>
            </a:r>
            <a:r>
              <a:rPr lang="en-US" altLang="zh-CN" sz="4002" b="1" dirty="0">
                <a:solidFill>
                  <a:srgbClr val="3D00EA"/>
                </a:solidFill>
                <a:latin typeface="å¾®è½¯éé»" pitchFamily="18" charset="0"/>
                <a:cs typeface="å¾®è½¯éé»" pitchFamily="18" charset="0"/>
              </a:rPr>
              <a:t>自适应系统的典型特征</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342900" algn="l"/>
                <a:tab pos="154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监控运行环境以发现问题：环境变化、</a:t>
            </a:r>
          </a:p>
          <a:p>
            <a:pPr>
              <a:lnSpc>
                <a:spcPts val="3900"/>
              </a:lnSpc>
              <a:tabLst>
                <a:tab pos="342900" algn="l"/>
                <a:tab pos="1549400" algn="l"/>
              </a:tabLst>
            </a:pPr>
            <a:r>
              <a:rPr lang="en-US" altLang="zh-CN" dirty="0"/>
              <a:t>	</a:t>
            </a:r>
            <a:r>
              <a:rPr lang="en-US" altLang="zh-CN" sz="3402" b="1" dirty="0">
                <a:solidFill>
                  <a:srgbClr val="000000"/>
                </a:solidFill>
                <a:latin typeface="å¾®è½¯éé»" pitchFamily="18" charset="0"/>
                <a:cs typeface="å¾®è½¯éé»" pitchFamily="18" charset="0"/>
              </a:rPr>
              <a:t>质量特性变化、外部入侵等</a:t>
            </a:r>
          </a:p>
          <a:p>
            <a:pPr>
              <a:lnSpc>
                <a:spcPts val="5000"/>
              </a:lnSpc>
              <a:tabLst>
                <a:tab pos="342900" algn="l"/>
                <a:tab pos="154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进行决策以决定采取什么样的行为：根</a:t>
            </a:r>
          </a:p>
          <a:p>
            <a:pPr>
              <a:lnSpc>
                <a:spcPts val="3900"/>
              </a:lnSpc>
              <a:tabLst>
                <a:tab pos="342900" algn="l"/>
                <a:tab pos="1549400" algn="l"/>
              </a:tabLst>
            </a:pPr>
            <a:r>
              <a:rPr lang="en-US" altLang="zh-CN" dirty="0"/>
              <a:t>	</a:t>
            </a:r>
            <a:r>
              <a:rPr lang="en-US" altLang="zh-CN" sz="3402" b="1" dirty="0">
                <a:solidFill>
                  <a:srgbClr val="000000"/>
                </a:solidFill>
                <a:latin typeface="å¾®è½¯éé»" pitchFamily="18" charset="0"/>
                <a:cs typeface="å¾®è½¯éé»" pitchFamily="18" charset="0"/>
              </a:rPr>
              <a:t>据规则决定演化方案，如体系结构的变</a:t>
            </a:r>
          </a:p>
          <a:p>
            <a:pPr>
              <a:lnSpc>
                <a:spcPts val="4000"/>
              </a:lnSpc>
              <a:tabLst>
                <a:tab pos="342900" algn="l"/>
                <a:tab pos="1549400" algn="l"/>
              </a:tabLst>
            </a:pPr>
            <a:r>
              <a:rPr lang="en-US" altLang="zh-CN" dirty="0"/>
              <a:t>	</a:t>
            </a:r>
            <a:r>
              <a:rPr lang="en-US" altLang="zh-CN" sz="3402" b="1" dirty="0">
                <a:solidFill>
                  <a:srgbClr val="000000"/>
                </a:solidFill>
                <a:latin typeface="å¾®è½¯éé»" pitchFamily="18" charset="0"/>
                <a:cs typeface="å¾®è½¯éé»" pitchFamily="18" charset="0"/>
              </a:rPr>
              <a:t>化或构件的动态替换等</a:t>
            </a:r>
          </a:p>
          <a:p>
            <a:pPr>
              <a:lnSpc>
                <a:spcPts val="5000"/>
              </a:lnSpc>
              <a:tabLst>
                <a:tab pos="342900" algn="l"/>
                <a:tab pos="1549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通过系统调整实现行为的变化：对自适</a:t>
            </a:r>
          </a:p>
          <a:p>
            <a:pPr>
              <a:lnSpc>
                <a:spcPts val="3900"/>
              </a:lnSpc>
              <a:tabLst>
                <a:tab pos="342900" algn="l"/>
                <a:tab pos="1549400" algn="l"/>
              </a:tabLst>
            </a:pPr>
            <a:r>
              <a:rPr lang="en-US" altLang="zh-CN" dirty="0"/>
              <a:t>	</a:t>
            </a:r>
            <a:r>
              <a:rPr lang="en-US" altLang="zh-CN" sz="3402" b="1" dirty="0">
                <a:solidFill>
                  <a:srgbClr val="000000"/>
                </a:solidFill>
                <a:latin typeface="å¾®è½¯éé»" pitchFamily="18" charset="0"/>
                <a:cs typeface="å¾®è½¯éé»" pitchFamily="18" charset="0"/>
              </a:rPr>
              <a:t>应演化方案的执行</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73/75</a:t>
            </a:r>
          </a:p>
        </p:txBody>
      </p:sp>
      <p:sp>
        <p:nvSpPr>
          <p:cNvPr id="42" name="TextBox 1"/>
          <p:cNvSpPr txBox="1"/>
          <p:nvPr/>
        </p:nvSpPr>
        <p:spPr>
          <a:xfrm>
            <a:off x="469900" y="393700"/>
            <a:ext cx="7645400" cy="5473700"/>
          </a:xfrm>
          <a:prstGeom prst="rect">
            <a:avLst/>
          </a:prstGeom>
          <a:noFill/>
        </p:spPr>
        <p:txBody>
          <a:bodyPr wrap="none" lIns="0" tIns="0" rIns="0" rtlCol="0">
            <a:spAutoFit/>
          </a:bodyPr>
          <a:lstStyle/>
          <a:p>
            <a:pPr>
              <a:lnSpc>
                <a:spcPts val="5200"/>
              </a:lnSpc>
              <a:tabLst>
                <a:tab pos="342900" algn="l"/>
                <a:tab pos="457200" algn="l"/>
                <a:tab pos="533400" algn="l"/>
                <a:tab pos="736600" algn="l"/>
              </a:tabLst>
            </a:pPr>
            <a:r>
              <a:rPr lang="en-US" altLang="zh-CN" dirty="0"/>
              <a:t>			</a:t>
            </a:r>
            <a:r>
              <a:rPr lang="en-US" altLang="zh-CN" sz="4002" b="1" dirty="0">
                <a:solidFill>
                  <a:srgbClr val="3D00EA"/>
                </a:solidFill>
                <a:latin typeface="å¾®è½¯éé»" pitchFamily="18" charset="0"/>
                <a:cs typeface="å¾®è½¯éé»" pitchFamily="18" charset="0"/>
              </a:rPr>
              <a:t>基于动态体系结构的自适应系统</a:t>
            </a:r>
          </a:p>
          <a:p>
            <a:pPr>
              <a:lnSpc>
                <a:spcPts val="1000"/>
              </a:lnSpc>
            </a:pPr>
            <a:endParaRPr lang="en-US" altLang="zh-CN" dirty="0"/>
          </a:p>
          <a:p>
            <a:pPr>
              <a:lnSpc>
                <a:spcPts val="1000"/>
              </a:lnSpc>
            </a:pPr>
            <a:endParaRPr lang="en-US" altLang="zh-CN" dirty="0"/>
          </a:p>
          <a:p>
            <a:pPr>
              <a:lnSpc>
                <a:spcPts val="4500"/>
              </a:lnSpc>
              <a:tabLst>
                <a:tab pos="342900" algn="l"/>
                <a:tab pos="457200" algn="l"/>
                <a:tab pos="533400" algn="l"/>
                <a:tab pos="7366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通过体系结构的动态演化实现系统的自</a:t>
            </a:r>
          </a:p>
          <a:p>
            <a:pPr>
              <a:lnSpc>
                <a:spcPts val="3800"/>
              </a:lnSpc>
              <a:tabLst>
                <a:tab pos="342900" algn="l"/>
                <a:tab pos="457200" algn="l"/>
                <a:tab pos="533400" algn="l"/>
                <a:tab pos="736600" algn="l"/>
              </a:tabLst>
            </a:pPr>
            <a:r>
              <a:rPr lang="en-US" altLang="zh-CN" dirty="0"/>
              <a:t>	</a:t>
            </a:r>
            <a:r>
              <a:rPr lang="en-US" altLang="zh-CN" sz="3300" b="1" dirty="0">
                <a:solidFill>
                  <a:srgbClr val="000000"/>
                </a:solidFill>
                <a:latin typeface="å¾®è½¯éé»" pitchFamily="18" charset="0"/>
                <a:cs typeface="å¾®è½¯éé»" pitchFamily="18" charset="0"/>
              </a:rPr>
              <a:t>适应演化</a:t>
            </a:r>
          </a:p>
          <a:p>
            <a:pPr>
              <a:lnSpc>
                <a:spcPts val="3400"/>
              </a:lnSpc>
              <a:tabLst>
                <a:tab pos="342900" algn="l"/>
                <a:tab pos="457200" algn="l"/>
                <a:tab pos="533400" algn="l"/>
                <a:tab pos="7366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构件实例的动态增加、移除或替换</a:t>
            </a:r>
          </a:p>
          <a:p>
            <a:pPr>
              <a:lnSpc>
                <a:spcPts val="3300"/>
              </a:lnSpc>
              <a:tabLst>
                <a:tab pos="342900" algn="l"/>
                <a:tab pos="457200" algn="l"/>
                <a:tab pos="533400" algn="l"/>
                <a:tab pos="7366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构件实现的动态替换</a:t>
            </a:r>
          </a:p>
          <a:p>
            <a:pPr>
              <a:lnSpc>
                <a:spcPts val="3300"/>
              </a:lnSpc>
              <a:tabLst>
                <a:tab pos="342900" algn="l"/>
                <a:tab pos="457200" algn="l"/>
                <a:tab pos="533400" algn="l"/>
                <a:tab pos="7366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构件连接关系的动态变化</a:t>
            </a:r>
          </a:p>
          <a:p>
            <a:pPr>
              <a:lnSpc>
                <a:spcPts val="4700"/>
              </a:lnSpc>
              <a:tabLst>
                <a:tab pos="342900" algn="l"/>
                <a:tab pos="457200" algn="l"/>
                <a:tab pos="533400" algn="l"/>
                <a:tab pos="7366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提高了系统的自适应能力和灵活性</a:t>
            </a:r>
          </a:p>
          <a:p>
            <a:pPr>
              <a:lnSpc>
                <a:spcPts val="3400"/>
              </a:lnSpc>
              <a:tabLst>
                <a:tab pos="342900" algn="l"/>
                <a:tab pos="457200" algn="l"/>
                <a:tab pos="533400" algn="l"/>
                <a:tab pos="7366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通过抽象的体系结构演化建模实现自适应，不需要了</a:t>
            </a:r>
          </a:p>
          <a:p>
            <a:pPr>
              <a:lnSpc>
                <a:spcPts val="2200"/>
              </a:lnSpc>
              <a:tabLst>
                <a:tab pos="342900" algn="l"/>
                <a:tab pos="457200" algn="l"/>
                <a:tab pos="533400" algn="l"/>
                <a:tab pos="736600" algn="l"/>
              </a:tabLst>
            </a:pPr>
            <a:r>
              <a:rPr lang="en-US" altLang="zh-CN" dirty="0"/>
              <a:t>				</a:t>
            </a:r>
            <a:r>
              <a:rPr lang="en-US" altLang="zh-CN" sz="2298" dirty="0">
                <a:solidFill>
                  <a:srgbClr val="000000"/>
                </a:solidFill>
                <a:latin typeface="SimHei" pitchFamily="18" charset="0"/>
                <a:cs typeface="SimHei" pitchFamily="18" charset="0"/>
              </a:rPr>
              <a:t>解具体的底层实现</a:t>
            </a:r>
          </a:p>
          <a:p>
            <a:pPr>
              <a:lnSpc>
                <a:spcPts val="3600"/>
              </a:lnSpc>
              <a:tabLst>
                <a:tab pos="342900" algn="l"/>
                <a:tab pos="457200" algn="l"/>
                <a:tab pos="533400" algn="l"/>
                <a:tab pos="7366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提高了对系统自适应的规划、分析和控制能力</a:t>
            </a:r>
          </a:p>
          <a:p>
            <a:pPr>
              <a:lnSpc>
                <a:spcPts val="3300"/>
              </a:lnSpc>
              <a:tabLst>
                <a:tab pos="342900" algn="l"/>
                <a:tab pos="457200" algn="l"/>
                <a:tab pos="533400" algn="l"/>
                <a:tab pos="7366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通过规则配置实现动态演化，提高了灵活性</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74/75</a:t>
            </a:r>
          </a:p>
        </p:txBody>
      </p:sp>
      <p:sp>
        <p:nvSpPr>
          <p:cNvPr id="42" name="TextBox 1"/>
          <p:cNvSpPr txBox="1"/>
          <p:nvPr/>
        </p:nvSpPr>
        <p:spPr>
          <a:xfrm>
            <a:off x="469900" y="393700"/>
            <a:ext cx="7645400" cy="5511800"/>
          </a:xfrm>
          <a:prstGeom prst="rect">
            <a:avLst/>
          </a:prstGeom>
          <a:noFill/>
        </p:spPr>
        <p:txBody>
          <a:bodyPr wrap="none" lIns="0" tIns="0" rIns="0" rtlCol="0">
            <a:spAutoFit/>
          </a:bodyPr>
          <a:lstStyle/>
          <a:p>
            <a:pPr>
              <a:lnSpc>
                <a:spcPts val="5200"/>
              </a:lnSpc>
              <a:tabLst>
                <a:tab pos="342900" algn="l"/>
                <a:tab pos="457200" algn="l"/>
                <a:tab pos="736600" algn="l"/>
                <a:tab pos="914400" algn="l"/>
                <a:tab pos="1143000" algn="l"/>
                <a:tab pos="1295400" algn="l"/>
              </a:tabLst>
            </a:pPr>
            <a:r>
              <a:rPr lang="en-US" altLang="zh-CN" dirty="0"/>
              <a:t>						</a:t>
            </a:r>
            <a:r>
              <a:rPr lang="en-US" altLang="zh-CN" sz="4002" b="1" dirty="0">
                <a:solidFill>
                  <a:srgbClr val="3D00EA"/>
                </a:solidFill>
                <a:latin typeface="å¾®è½¯éé»" pitchFamily="18" charset="0"/>
                <a:cs typeface="å¾®è½¯éé»" pitchFamily="18" charset="0"/>
              </a:rPr>
              <a:t>动态软件体系结构的实现</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914400" algn="l"/>
                <a:tab pos="11430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反射</a:t>
            </a:r>
            <a:r>
              <a:rPr lang="en-US" altLang="zh-CN" sz="3198" b="1" dirty="0">
                <a:solidFill>
                  <a:srgbClr val="000000"/>
                </a:solidFill>
                <a:latin typeface="Comic Sans MS" pitchFamily="18" charset="0"/>
                <a:cs typeface="Comic Sans MS" pitchFamily="18" charset="0"/>
              </a:rPr>
              <a:t>(reflection)</a:t>
            </a:r>
            <a:r>
              <a:rPr lang="en-US" altLang="zh-CN" sz="3198" b="1" dirty="0">
                <a:solidFill>
                  <a:srgbClr val="000000"/>
                </a:solidFill>
                <a:latin typeface="å¾®è½¯éé»" pitchFamily="18" charset="0"/>
                <a:cs typeface="å¾®è½¯éé»" pitchFamily="18" charset="0"/>
              </a:rPr>
              <a:t>：目标对象对自身进行</a:t>
            </a:r>
          </a:p>
          <a:p>
            <a:pPr>
              <a:lnSpc>
                <a:spcPts val="3700"/>
              </a:lnSpc>
              <a:tabLst>
                <a:tab pos="342900" algn="l"/>
                <a:tab pos="457200" algn="l"/>
                <a:tab pos="736600" algn="l"/>
                <a:tab pos="914400" algn="l"/>
                <a:tab pos="1143000" algn="l"/>
                <a:tab pos="1295400" algn="l"/>
              </a:tabLst>
            </a:pPr>
            <a:r>
              <a:rPr lang="en-US" altLang="zh-CN" dirty="0"/>
              <a:t>	</a:t>
            </a:r>
            <a:r>
              <a:rPr lang="en-US" altLang="zh-CN" sz="3198" b="1" dirty="0">
                <a:solidFill>
                  <a:srgbClr val="000000"/>
                </a:solidFill>
                <a:latin typeface="å¾®è½¯éé»" pitchFamily="18" charset="0"/>
                <a:cs typeface="å¾®è½¯éé»" pitchFamily="18" charset="0"/>
              </a:rPr>
              <a:t>感知、推理并施加某种作用的能力</a:t>
            </a:r>
          </a:p>
          <a:p>
            <a:pPr>
              <a:lnSpc>
                <a:spcPts val="3500"/>
              </a:lnSpc>
              <a:tabLst>
                <a:tab pos="342900" algn="l"/>
                <a:tab pos="457200" algn="l"/>
                <a:tab pos="736600" algn="l"/>
                <a:tab pos="914400" algn="l"/>
                <a:tab pos="1143000" algn="l"/>
                <a:tab pos="1295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如语言级的反射：在运行时获知对象的类型、动态创</a:t>
            </a:r>
          </a:p>
          <a:p>
            <a:pPr>
              <a:lnSpc>
                <a:spcPts val="2200"/>
              </a:lnSpc>
              <a:tabLst>
                <a:tab pos="342900" algn="l"/>
                <a:tab pos="457200" algn="l"/>
                <a:tab pos="736600" algn="l"/>
                <a:tab pos="914400" algn="l"/>
                <a:tab pos="1143000" algn="l"/>
                <a:tab pos="1295400" algn="l"/>
              </a:tabLst>
            </a:pPr>
            <a:r>
              <a:rPr lang="en-US" altLang="zh-CN" dirty="0"/>
              <a:t>			</a:t>
            </a:r>
            <a:r>
              <a:rPr lang="en-US" altLang="zh-CN" sz="2298" dirty="0">
                <a:solidFill>
                  <a:srgbClr val="000000"/>
                </a:solidFill>
                <a:latin typeface="SimHei" pitchFamily="18" charset="0"/>
                <a:cs typeface="SimHei" pitchFamily="18" charset="0"/>
              </a:rPr>
              <a:t>建参数化类的对象、修改行为或获得新的行为</a:t>
            </a:r>
          </a:p>
          <a:p>
            <a:pPr>
              <a:lnSpc>
                <a:spcPts val="4900"/>
              </a:lnSpc>
              <a:tabLst>
                <a:tab pos="342900" algn="l"/>
                <a:tab pos="457200" algn="l"/>
                <a:tab pos="736600" algn="l"/>
                <a:tab pos="914400" algn="l"/>
                <a:tab pos="11430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体系结构反射：运行时获取当前体系结构</a:t>
            </a:r>
          </a:p>
          <a:p>
            <a:pPr>
              <a:lnSpc>
                <a:spcPts val="3700"/>
              </a:lnSpc>
              <a:tabLst>
                <a:tab pos="342900" algn="l"/>
                <a:tab pos="457200" algn="l"/>
                <a:tab pos="736600" algn="l"/>
                <a:tab pos="914400" algn="l"/>
                <a:tab pos="1143000" algn="l"/>
                <a:tab pos="1295400" algn="l"/>
              </a:tabLst>
            </a:pPr>
            <a:r>
              <a:rPr lang="en-US" altLang="zh-CN" dirty="0"/>
              <a:t>	</a:t>
            </a:r>
            <a:r>
              <a:rPr lang="en-US" altLang="zh-CN" sz="3198" b="1" dirty="0">
                <a:solidFill>
                  <a:srgbClr val="000000"/>
                </a:solidFill>
                <a:latin typeface="å¾®è½¯éé»" pitchFamily="18" charset="0"/>
                <a:cs typeface="å¾®è½¯éé»" pitchFamily="18" charset="0"/>
              </a:rPr>
              <a:t>描述并进行动态推理和调整</a:t>
            </a:r>
          </a:p>
          <a:p>
            <a:pPr>
              <a:lnSpc>
                <a:spcPts val="3500"/>
              </a:lnSpc>
              <a:tabLst>
                <a:tab pos="342900" algn="l"/>
                <a:tab pos="457200" algn="l"/>
                <a:tab pos="736600" algn="l"/>
                <a:tab pos="914400" algn="l"/>
                <a:tab pos="1143000" algn="l"/>
                <a:tab pos="1295400" algn="l"/>
              </a:tabLst>
            </a:pPr>
            <a:r>
              <a:rPr lang="en-US" altLang="zh-CN" dirty="0"/>
              <a:t>		</a:t>
            </a:r>
            <a:r>
              <a:rPr lang="en-US" altLang="zh-CN" sz="2298" dirty="0">
                <a:solidFill>
                  <a:srgbClr val="010000"/>
                </a:solidFill>
                <a:latin typeface="Comic Sans MS" pitchFamily="18" charset="0"/>
                <a:cs typeface="Comic Sans MS" pitchFamily="18" charset="0"/>
              </a:rPr>
              <a:t>–</a:t>
            </a:r>
            <a:r>
              <a:rPr lang="en-US" altLang="zh-CN" sz="2298" dirty="0">
                <a:latin typeface="Times New Roman" pitchFamily="18" charset="0"/>
                <a:cs typeface="Times New Roman" pitchFamily="18" charset="0"/>
              </a:rPr>
              <a:t>  </a:t>
            </a:r>
            <a:r>
              <a:rPr lang="en-US" altLang="zh-CN" sz="2298" dirty="0">
                <a:solidFill>
                  <a:srgbClr val="000000"/>
                </a:solidFill>
                <a:latin typeface="SimHei" pitchFamily="18" charset="0"/>
                <a:cs typeface="SimHei" pitchFamily="18" charset="0"/>
              </a:rPr>
              <a:t>实现基础：构件之间的解耦合，能够动态适应不同的</a:t>
            </a:r>
          </a:p>
          <a:p>
            <a:pPr>
              <a:lnSpc>
                <a:spcPts val="2200"/>
              </a:lnSpc>
              <a:tabLst>
                <a:tab pos="342900" algn="l"/>
                <a:tab pos="457200" algn="l"/>
                <a:tab pos="736600" algn="l"/>
                <a:tab pos="914400" algn="l"/>
                <a:tab pos="1143000" algn="l"/>
                <a:tab pos="1295400" algn="l"/>
              </a:tabLst>
            </a:pPr>
            <a:r>
              <a:rPr lang="en-US" altLang="zh-CN" dirty="0"/>
              <a:t>			</a:t>
            </a:r>
            <a:r>
              <a:rPr lang="en-US" altLang="zh-CN" sz="2298" dirty="0">
                <a:solidFill>
                  <a:srgbClr val="000000"/>
                </a:solidFill>
                <a:latin typeface="SimHei" pitchFamily="18" charset="0"/>
                <a:cs typeface="SimHei" pitchFamily="18" charset="0"/>
              </a:rPr>
              <a:t>体系结构上下文；提供运行时体系结构的获取途径</a:t>
            </a:r>
          </a:p>
          <a:p>
            <a:pPr>
              <a:lnSpc>
                <a:spcPts val="3300"/>
              </a:lnSpc>
              <a:tabLst>
                <a:tab pos="342900" algn="l"/>
                <a:tab pos="457200" algn="l"/>
                <a:tab pos="736600" algn="l"/>
                <a:tab pos="914400" algn="l"/>
                <a:tab pos="1143000" algn="l"/>
                <a:tab pos="12954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æ°å®ä½" pitchFamily="18" charset="0"/>
                <a:cs typeface="æ°å®ä½" pitchFamily="18" charset="0"/>
              </a:rPr>
              <a:t>例如将运行时体系结构实现为显式</a:t>
            </a:r>
            <a:r>
              <a:rPr lang="en-US" altLang="zh-CN" sz="2100" b="1" dirty="0">
                <a:solidFill>
                  <a:srgbClr val="000000"/>
                </a:solidFill>
                <a:latin typeface="Comic Sans MS" pitchFamily="18" charset="0"/>
                <a:cs typeface="Comic Sans MS" pitchFamily="18" charset="0"/>
              </a:rPr>
              <a:t>(</a:t>
            </a:r>
            <a:r>
              <a:rPr lang="en-US" altLang="zh-CN" sz="2100" dirty="0">
                <a:solidFill>
                  <a:srgbClr val="000000"/>
                </a:solidFill>
                <a:latin typeface="æ°å®ä½" pitchFamily="18" charset="0"/>
                <a:cs typeface="æ°å®ä½" pitchFamily="18" charset="0"/>
              </a:rPr>
              <a:t>如表示为图</a:t>
            </a:r>
            <a:r>
              <a:rPr lang="en-US" altLang="zh-CN" sz="2100" b="1" dirty="0">
                <a:solidFill>
                  <a:srgbClr val="000000"/>
                </a:solidFill>
                <a:latin typeface="Comic Sans MS" pitchFamily="18" charset="0"/>
                <a:cs typeface="Comic Sans MS" pitchFamily="18" charset="0"/>
              </a:rPr>
              <a:t>)</a:t>
            </a:r>
            <a:r>
              <a:rPr lang="en-US" altLang="zh-CN" sz="2100" dirty="0">
                <a:solidFill>
                  <a:srgbClr val="000000"/>
                </a:solidFill>
                <a:latin typeface="æ°å®ä½" pitchFamily="18" charset="0"/>
                <a:cs typeface="æ°å®ä½" pitchFamily="18" charset="0"/>
              </a:rPr>
              <a:t>的运行</a:t>
            </a:r>
          </a:p>
          <a:p>
            <a:pPr>
              <a:lnSpc>
                <a:spcPts val="2500"/>
              </a:lnSpc>
              <a:tabLst>
                <a:tab pos="342900" algn="l"/>
                <a:tab pos="457200" algn="l"/>
                <a:tab pos="736600" algn="l"/>
                <a:tab pos="914400" algn="l"/>
                <a:tab pos="1143000" algn="l"/>
                <a:tab pos="1295400" algn="l"/>
              </a:tabLst>
            </a:pPr>
            <a:r>
              <a:rPr lang="en-US" altLang="zh-CN" dirty="0"/>
              <a:t>					</a:t>
            </a:r>
            <a:r>
              <a:rPr lang="en-US" altLang="zh-CN" sz="2100" dirty="0">
                <a:solidFill>
                  <a:srgbClr val="000000"/>
                </a:solidFill>
                <a:latin typeface="æ°å®ä½" pitchFamily="18" charset="0"/>
                <a:cs typeface="æ°å®ä½" pitchFamily="18" charset="0"/>
              </a:rPr>
              <a:t>时对象，同时采用某种基于消息的松耦合结构</a:t>
            </a:r>
            <a:r>
              <a:rPr lang="en-US" altLang="zh-CN" sz="2100" b="1" dirty="0">
                <a:solidFill>
                  <a:srgbClr val="000000"/>
                </a:solidFill>
                <a:latin typeface="Comic Sans MS" pitchFamily="18" charset="0"/>
                <a:cs typeface="Comic Sans MS" pitchFamily="18" charset="0"/>
              </a:rPr>
              <a:t>(</a:t>
            </a:r>
            <a:r>
              <a:rPr lang="en-US" altLang="zh-CN" sz="2100" dirty="0">
                <a:solidFill>
                  <a:srgbClr val="000000"/>
                </a:solidFill>
                <a:latin typeface="æ°å®ä½" pitchFamily="18" charset="0"/>
                <a:cs typeface="æ°å®ä½" pitchFamily="18" charset="0"/>
              </a:rPr>
              <a:t>如服务</a:t>
            </a:r>
            <a:r>
              <a:rPr lang="en-US" altLang="zh-CN" sz="2100" b="1" dirty="0">
                <a:solidFill>
                  <a:srgbClr val="000000"/>
                </a:solidFill>
                <a:latin typeface="Comic Sans MS" pitchFamily="18" charset="0"/>
                <a:cs typeface="Comic Sans MS" pitchFamily="18" charset="0"/>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75/75</a:t>
            </a:r>
          </a:p>
        </p:txBody>
      </p:sp>
      <p:sp>
        <p:nvSpPr>
          <p:cNvPr id="41" name="TextBox 1"/>
          <p:cNvSpPr txBox="1"/>
          <p:nvPr/>
        </p:nvSpPr>
        <p:spPr>
          <a:xfrm>
            <a:off x="469900" y="419100"/>
            <a:ext cx="7596631" cy="6342762"/>
          </a:xfrm>
          <a:prstGeom prst="rect">
            <a:avLst/>
          </a:prstGeom>
          <a:noFill/>
        </p:spPr>
        <p:txBody>
          <a:bodyPr wrap="none" lIns="0" tIns="0" rIns="0" rtlCol="0">
            <a:spAutoFit/>
          </a:bodyPr>
          <a:lstStyle/>
          <a:p>
            <a:pPr>
              <a:lnSpc>
                <a:spcPts val="5200"/>
              </a:lnSpc>
              <a:tabLst>
                <a:tab pos="342900" algn="l"/>
                <a:tab pos="787400" algn="l"/>
                <a:tab pos="1841500" algn="l"/>
              </a:tabLst>
            </a:pPr>
            <a:r>
              <a:rPr lang="en-US" altLang="zh-CN" dirty="0"/>
              <a:t>		</a:t>
            </a:r>
            <a:r>
              <a:rPr lang="en-US" altLang="zh-CN" sz="4002" b="1" dirty="0">
                <a:solidFill>
                  <a:srgbClr val="3D00EA"/>
                </a:solidFill>
                <a:latin typeface="å¾®è½¯éé»" pitchFamily="18" charset="0"/>
                <a:cs typeface="å¾®è½¯éé»" pitchFamily="18" charset="0"/>
              </a:rPr>
              <a:t>动态软件体系结构的主要问题</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342900" algn="l"/>
                <a:tab pos="787400" algn="l"/>
                <a:tab pos="18415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如何实现系统的演化建模，包括环境建</a:t>
            </a:r>
          </a:p>
          <a:p>
            <a:pPr>
              <a:lnSpc>
                <a:spcPts val="4200"/>
              </a:lnSpc>
              <a:tabLst>
                <a:tab pos="342900" algn="l"/>
                <a:tab pos="787400" algn="l"/>
                <a:tab pos="1841500" algn="l"/>
              </a:tabLst>
            </a:pPr>
            <a:r>
              <a:rPr lang="en-US" altLang="zh-CN" dirty="0"/>
              <a:t>	</a:t>
            </a:r>
            <a:r>
              <a:rPr lang="en-US" altLang="zh-CN" sz="3300" b="1" dirty="0">
                <a:solidFill>
                  <a:srgbClr val="000000"/>
                </a:solidFill>
                <a:latin typeface="å¾®è½¯éé»" pitchFamily="18" charset="0"/>
                <a:cs typeface="å¾®è½¯éé»" pitchFamily="18" charset="0"/>
              </a:rPr>
              <a:t>模、演化规则建模等</a:t>
            </a:r>
          </a:p>
          <a:p>
            <a:pPr>
              <a:lnSpc>
                <a:spcPts val="5200"/>
              </a:lnSpc>
              <a:tabLst>
                <a:tab pos="342900" algn="l"/>
                <a:tab pos="787400" algn="l"/>
                <a:tab pos="18415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如何实现对系统演化驱动因素的监控</a:t>
            </a:r>
          </a:p>
          <a:p>
            <a:pPr>
              <a:lnSpc>
                <a:spcPts val="5100"/>
              </a:lnSpc>
              <a:tabLst>
                <a:tab pos="342900" algn="l"/>
                <a:tab pos="787400" algn="l"/>
                <a:tab pos="18415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如何实现运行时的动态演化决策</a:t>
            </a:r>
          </a:p>
          <a:p>
            <a:pPr>
              <a:lnSpc>
                <a:spcPts val="5100"/>
              </a:lnSpc>
              <a:tabLst>
                <a:tab pos="342900" algn="l"/>
                <a:tab pos="787400" algn="l"/>
                <a:tab pos="18415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如何实现体系结构的动态演化</a:t>
            </a:r>
          </a:p>
          <a:p>
            <a:pPr>
              <a:lnSpc>
                <a:spcPts val="5100"/>
              </a:lnSpc>
              <a:tabLst>
                <a:tab pos="342900" algn="l"/>
                <a:tab pos="787400" algn="l"/>
                <a:tab pos="18415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如何保证体系结构动态演化的正确性和</a:t>
            </a:r>
          </a:p>
          <a:p>
            <a:pPr>
              <a:lnSpc>
                <a:spcPts val="4200"/>
              </a:lnSpc>
              <a:tabLst>
                <a:tab pos="342900" algn="l"/>
                <a:tab pos="787400" algn="l"/>
                <a:tab pos="1841500" algn="l"/>
              </a:tabLst>
            </a:pPr>
            <a:r>
              <a:rPr lang="en-US" altLang="zh-CN" dirty="0"/>
              <a:t>	</a:t>
            </a:r>
            <a:r>
              <a:rPr lang="en-US" altLang="zh-CN" sz="3300" b="1" dirty="0">
                <a:solidFill>
                  <a:srgbClr val="000000"/>
                </a:solidFill>
                <a:latin typeface="å¾®è½¯éé»" pitchFamily="18" charset="0"/>
                <a:cs typeface="å¾®è½¯éé»" pitchFamily="18" charset="0"/>
              </a:rPr>
              <a:t>一致性</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tab pos="342900" algn="l"/>
                <a:tab pos="787400" algn="l"/>
                <a:tab pos="1841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511300" y="2971800"/>
            <a:ext cx="6172200" cy="596900"/>
          </a:xfrm>
          <a:prstGeom prst="rect">
            <a:avLst/>
          </a:prstGeom>
          <a:noFill/>
        </p:spPr>
      </p:pic>
      <p:sp>
        <p:nvSpPr>
          <p:cNvPr id="2" name="TextBox 1"/>
          <p:cNvSpPr txBox="1"/>
          <p:nvPr/>
        </p:nvSpPr>
        <p:spPr>
          <a:xfrm>
            <a:off x="1511300" y="2908300"/>
            <a:ext cx="6096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软件体系结构的挑战性问题</a:t>
            </a:r>
          </a:p>
        </p:txBody>
      </p:sp>
      <p:sp>
        <p:nvSpPr>
          <p:cNvPr id="41"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511300" y="292100"/>
            <a:ext cx="6172200" cy="5842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1511300" y="215900"/>
            <a:ext cx="6096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软件体系结构的挑战性问题</a:t>
            </a:r>
          </a:p>
        </p:txBody>
      </p:sp>
      <p:sp>
        <p:nvSpPr>
          <p:cNvPr id="42" name="TextBox 1"/>
          <p:cNvSpPr txBox="1"/>
          <p:nvPr/>
        </p:nvSpPr>
        <p:spPr>
          <a:xfrm>
            <a:off x="469900" y="1143000"/>
            <a:ext cx="7454900" cy="495300"/>
          </a:xfrm>
          <a:prstGeom prst="rect">
            <a:avLst/>
          </a:prstGeom>
          <a:noFill/>
        </p:spPr>
        <p:txBody>
          <a:bodyPr wrap="none" lIns="0" tIns="0" rIns="0" rtlCol="0">
            <a:spAutoFit/>
          </a:bodyPr>
          <a:lstStyle/>
          <a:p>
            <a:pPr>
              <a:lnSpc>
                <a:spcPts val="3900"/>
              </a:lnSpc>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如何实现体系结构设计知识的抽取、表示、检</a:t>
            </a:r>
          </a:p>
        </p:txBody>
      </p:sp>
      <p:sp>
        <p:nvSpPr>
          <p:cNvPr id="43" name="TextBox 1"/>
          <p:cNvSpPr txBox="1"/>
          <p:nvPr/>
        </p:nvSpPr>
        <p:spPr>
          <a:xfrm>
            <a:off x="812800" y="1587500"/>
            <a:ext cx="3911600" cy="457200"/>
          </a:xfrm>
          <a:prstGeom prst="rect">
            <a:avLst/>
          </a:prstGeom>
          <a:noFill/>
        </p:spPr>
        <p:txBody>
          <a:bodyPr wrap="none" lIns="0" tIns="0" rIns="0" rtlCol="0">
            <a:spAutoFit/>
          </a:bodyPr>
          <a:lstStyle/>
          <a:p>
            <a:pPr>
              <a:lnSpc>
                <a:spcPts val="3600"/>
              </a:lnSpc>
              <a:tabLst/>
            </a:pPr>
            <a:r>
              <a:rPr lang="en-US" altLang="zh-CN" sz="2802" b="1" dirty="0">
                <a:solidFill>
                  <a:srgbClr val="000000"/>
                </a:solidFill>
                <a:latin typeface="å¾®è½¯éé»" pitchFamily="18" charset="0"/>
                <a:cs typeface="å¾®è½¯éé»" pitchFamily="18" charset="0"/>
              </a:rPr>
              <a:t>索、实例化以及组合复用</a:t>
            </a:r>
          </a:p>
        </p:txBody>
      </p:sp>
      <p:sp>
        <p:nvSpPr>
          <p:cNvPr id="44" name="TextBox 1"/>
          <p:cNvSpPr txBox="1"/>
          <p:nvPr/>
        </p:nvSpPr>
        <p:spPr>
          <a:xfrm>
            <a:off x="469900" y="2082800"/>
            <a:ext cx="7454900" cy="495300"/>
          </a:xfrm>
          <a:prstGeom prst="rect">
            <a:avLst/>
          </a:prstGeom>
          <a:noFill/>
        </p:spPr>
        <p:txBody>
          <a:bodyPr wrap="none" lIns="0" tIns="0" rIns="0" rtlCol="0">
            <a:spAutoFit/>
          </a:bodyPr>
          <a:lstStyle/>
          <a:p>
            <a:pPr>
              <a:lnSpc>
                <a:spcPts val="3900"/>
              </a:lnSpc>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如何实现体系结构与需求间追踪关系的表示、</a:t>
            </a:r>
          </a:p>
        </p:txBody>
      </p:sp>
      <p:sp>
        <p:nvSpPr>
          <p:cNvPr id="45" name="TextBox 1"/>
          <p:cNvSpPr txBox="1"/>
          <p:nvPr/>
        </p:nvSpPr>
        <p:spPr>
          <a:xfrm>
            <a:off x="812800" y="2527300"/>
            <a:ext cx="1778000" cy="457200"/>
          </a:xfrm>
          <a:prstGeom prst="rect">
            <a:avLst/>
          </a:prstGeom>
          <a:noFill/>
        </p:spPr>
        <p:txBody>
          <a:bodyPr wrap="none" lIns="0" tIns="0" rIns="0" rtlCol="0">
            <a:spAutoFit/>
          </a:bodyPr>
          <a:lstStyle/>
          <a:p>
            <a:pPr>
              <a:lnSpc>
                <a:spcPts val="3600"/>
              </a:lnSpc>
              <a:tabLst/>
            </a:pPr>
            <a:r>
              <a:rPr lang="en-US" altLang="zh-CN" sz="2802" b="1" dirty="0">
                <a:solidFill>
                  <a:srgbClr val="000000"/>
                </a:solidFill>
                <a:latin typeface="å¾®è½¯éé»" pitchFamily="18" charset="0"/>
                <a:cs typeface="å¾®è½¯éé»" pitchFamily="18" charset="0"/>
              </a:rPr>
              <a:t>获取和维护</a:t>
            </a:r>
          </a:p>
        </p:txBody>
      </p:sp>
      <p:sp>
        <p:nvSpPr>
          <p:cNvPr id="46" name="TextBox 1"/>
          <p:cNvSpPr txBox="1"/>
          <p:nvPr/>
        </p:nvSpPr>
        <p:spPr>
          <a:xfrm>
            <a:off x="469900" y="3022600"/>
            <a:ext cx="7581900" cy="495300"/>
          </a:xfrm>
          <a:prstGeom prst="rect">
            <a:avLst/>
          </a:prstGeom>
          <a:noFill/>
        </p:spPr>
        <p:txBody>
          <a:bodyPr wrap="none" lIns="0" tIns="0" rIns="0" rtlCol="0">
            <a:spAutoFit/>
          </a:bodyPr>
          <a:lstStyle/>
          <a:p>
            <a:pPr>
              <a:lnSpc>
                <a:spcPts val="3900"/>
              </a:lnSpc>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如何实现准确的软件体系结构质量</a:t>
            </a:r>
            <a:r>
              <a:rPr lang="en-US" altLang="zh-CN" sz="2802" b="1" dirty="0">
                <a:solidFill>
                  <a:srgbClr val="000000"/>
                </a:solidFill>
                <a:latin typeface="Comic Sans MS" pitchFamily="18" charset="0"/>
                <a:cs typeface="Comic Sans MS" pitchFamily="18" charset="0"/>
              </a:rPr>
              <a:t>(</a:t>
            </a:r>
            <a:r>
              <a:rPr lang="en-US" altLang="zh-CN" sz="2802" b="1" dirty="0">
                <a:solidFill>
                  <a:srgbClr val="000000"/>
                </a:solidFill>
                <a:latin typeface="å¾®è½¯éé»" pitchFamily="18" charset="0"/>
                <a:cs typeface="å¾®è½¯éé»" pitchFamily="18" charset="0"/>
              </a:rPr>
              <a:t>性能、可靠</a:t>
            </a:r>
          </a:p>
        </p:txBody>
      </p:sp>
      <p:sp>
        <p:nvSpPr>
          <p:cNvPr id="47" name="TextBox 1"/>
          <p:cNvSpPr txBox="1"/>
          <p:nvPr/>
        </p:nvSpPr>
        <p:spPr>
          <a:xfrm>
            <a:off x="812800" y="3454400"/>
            <a:ext cx="2971800" cy="495300"/>
          </a:xfrm>
          <a:prstGeom prst="rect">
            <a:avLst/>
          </a:prstGeom>
          <a:noFill/>
        </p:spPr>
        <p:txBody>
          <a:bodyPr wrap="none" lIns="0" tIns="0" rIns="0" rtlCol="0">
            <a:spAutoFit/>
          </a:bodyPr>
          <a:lstStyle/>
          <a:p>
            <a:pPr>
              <a:lnSpc>
                <a:spcPts val="3900"/>
              </a:lnSpc>
              <a:tabLst/>
            </a:pPr>
            <a:r>
              <a:rPr lang="en-US" altLang="zh-CN" sz="2802" b="1" dirty="0">
                <a:solidFill>
                  <a:srgbClr val="000000"/>
                </a:solidFill>
                <a:latin typeface="å¾®è½¯éé»" pitchFamily="18" charset="0"/>
                <a:cs typeface="å¾®è½¯éé»" pitchFamily="18" charset="0"/>
              </a:rPr>
              <a:t>性、安全性等</a:t>
            </a:r>
            <a:r>
              <a:rPr lang="en-US" altLang="zh-CN" sz="2802" b="1" dirty="0">
                <a:solidFill>
                  <a:srgbClr val="000000"/>
                </a:solidFill>
                <a:latin typeface="Comic Sans MS" pitchFamily="18" charset="0"/>
                <a:cs typeface="Comic Sans MS" pitchFamily="18" charset="0"/>
              </a:rPr>
              <a:t>)</a:t>
            </a:r>
            <a:r>
              <a:rPr lang="en-US" altLang="zh-CN" sz="2802" b="1" dirty="0">
                <a:solidFill>
                  <a:srgbClr val="000000"/>
                </a:solidFill>
                <a:latin typeface="å¾®è½¯éé»" pitchFamily="18" charset="0"/>
                <a:cs typeface="å¾®è½¯éé»" pitchFamily="18" charset="0"/>
              </a:rPr>
              <a:t>预测</a:t>
            </a:r>
          </a:p>
        </p:txBody>
      </p:sp>
      <p:sp>
        <p:nvSpPr>
          <p:cNvPr id="48" name="TextBox 1"/>
          <p:cNvSpPr txBox="1"/>
          <p:nvPr/>
        </p:nvSpPr>
        <p:spPr>
          <a:xfrm>
            <a:off x="469900" y="3962400"/>
            <a:ext cx="7454900" cy="495300"/>
          </a:xfrm>
          <a:prstGeom prst="rect">
            <a:avLst/>
          </a:prstGeom>
          <a:noFill/>
        </p:spPr>
        <p:txBody>
          <a:bodyPr wrap="none" lIns="0" tIns="0" rIns="0" rtlCol="0">
            <a:spAutoFit/>
          </a:bodyPr>
          <a:lstStyle/>
          <a:p>
            <a:pPr>
              <a:lnSpc>
                <a:spcPts val="3900"/>
              </a:lnSpc>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如何实现运行时可重配置的软件体系结构以支</a:t>
            </a:r>
          </a:p>
        </p:txBody>
      </p:sp>
      <p:sp>
        <p:nvSpPr>
          <p:cNvPr id="49" name="TextBox 1"/>
          <p:cNvSpPr txBox="1"/>
          <p:nvPr/>
        </p:nvSpPr>
        <p:spPr>
          <a:xfrm>
            <a:off x="812800" y="4406900"/>
            <a:ext cx="2844800" cy="457200"/>
          </a:xfrm>
          <a:prstGeom prst="rect">
            <a:avLst/>
          </a:prstGeom>
          <a:noFill/>
        </p:spPr>
        <p:txBody>
          <a:bodyPr wrap="none" lIns="0" tIns="0" rIns="0" rtlCol="0">
            <a:spAutoFit/>
          </a:bodyPr>
          <a:lstStyle/>
          <a:p>
            <a:pPr>
              <a:lnSpc>
                <a:spcPts val="3600"/>
              </a:lnSpc>
              <a:tabLst/>
            </a:pPr>
            <a:r>
              <a:rPr lang="en-US" altLang="zh-CN" sz="2802" b="1" dirty="0">
                <a:solidFill>
                  <a:srgbClr val="000000"/>
                </a:solidFill>
                <a:latin typeface="å¾®è½¯éé»" pitchFamily="18" charset="0"/>
                <a:cs typeface="å¾®è½¯éé»" pitchFamily="18" charset="0"/>
              </a:rPr>
              <a:t>持软件的自治特性</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69900" y="1295400"/>
            <a:ext cx="101600" cy="4406900"/>
          </a:xfrm>
          <a:prstGeom prst="rect">
            <a:avLst/>
          </a:prstGeom>
          <a:noFill/>
        </p:spPr>
        <p:txBody>
          <a:bodyPr wrap="none" lIns="0" tIns="0" rIns="0" rtlCol="0">
            <a:spAutoFit/>
          </a:bodyPr>
          <a:lstStyle/>
          <a:p>
            <a:pPr>
              <a:lnSpc>
                <a:spcPts val="30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p:txBody>
      </p:sp>
      <p:sp>
        <p:nvSpPr>
          <p:cNvPr id="41" name="TextBox 1"/>
          <p:cNvSpPr txBox="1"/>
          <p:nvPr/>
        </p:nvSpPr>
        <p:spPr>
          <a:xfrm>
            <a:off x="812800" y="419100"/>
            <a:ext cx="7421904" cy="6265818"/>
          </a:xfrm>
          <a:prstGeom prst="rect">
            <a:avLst/>
          </a:prstGeom>
          <a:noFill/>
        </p:spPr>
        <p:txBody>
          <a:bodyPr wrap="none" lIns="0" tIns="0" rIns="0" rtlCol="0">
            <a:spAutoFit/>
          </a:bodyPr>
          <a:lstStyle/>
          <a:p>
            <a:pPr>
              <a:lnSpc>
                <a:spcPts val="5200"/>
              </a:lnSpc>
              <a:tabLst>
                <a:tab pos="1498600" algn="l"/>
                <a:tab pos="1714500" algn="l"/>
              </a:tabLst>
            </a:pPr>
            <a:r>
              <a:rPr lang="en-US" altLang="zh-CN" dirty="0"/>
              <a:t>		</a:t>
            </a:r>
            <a:r>
              <a:rPr lang="en-US" altLang="zh-CN" sz="4002" b="1" dirty="0">
                <a:solidFill>
                  <a:srgbClr val="3D00EA"/>
                </a:solidFill>
                <a:latin typeface="å¾®è½¯éé»" pitchFamily="18" charset="0"/>
                <a:cs typeface="å¾®è½¯éé»" pitchFamily="18" charset="0"/>
              </a:rPr>
              <a:t>相关主要国际期刊</a:t>
            </a:r>
          </a:p>
          <a:p>
            <a:pPr>
              <a:lnSpc>
                <a:spcPts val="1000"/>
              </a:lnSpc>
            </a:pPr>
            <a:endParaRPr lang="en-US" altLang="zh-CN" dirty="0"/>
          </a:p>
          <a:p>
            <a:pPr>
              <a:lnSpc>
                <a:spcPts val="1000"/>
              </a:lnSpc>
            </a:pPr>
            <a:endParaRPr lang="en-US" altLang="zh-CN" dirty="0"/>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IEEE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Trans</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on</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ACM</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Trans</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on</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S/W</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and</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Methodology</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Annals</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of</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Jnl</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of</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Maintenance: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Research</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and</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Practice</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Empirical</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Automated</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Science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of</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Computer</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Programming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Jnl</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of</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Systems</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and</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Intl</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Jnl</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on</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and</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Knowledge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Requirements</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Journal</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Quality</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Journal</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tab pos="1498600" algn="l"/>
                <a:tab pos="1714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115300" y="6273800"/>
            <a:ext cx="4064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9/75</a:t>
            </a:r>
          </a:p>
        </p:txBody>
      </p:sp>
      <p:sp>
        <p:nvSpPr>
          <p:cNvPr id="41" name="TextBox 1"/>
          <p:cNvSpPr txBox="1"/>
          <p:nvPr/>
        </p:nvSpPr>
        <p:spPr>
          <a:xfrm>
            <a:off x="469899" y="419100"/>
            <a:ext cx="7803249" cy="6214522"/>
          </a:xfrm>
          <a:prstGeom prst="rect">
            <a:avLst/>
          </a:prstGeom>
          <a:noFill/>
        </p:spPr>
        <p:txBody>
          <a:bodyPr wrap="square" lIns="0" tIns="0" rIns="0" rtlCol="0">
            <a:spAutoFit/>
          </a:bodyPr>
          <a:lstStyle/>
          <a:p>
            <a:pPr>
              <a:lnSpc>
                <a:spcPts val="5200"/>
              </a:lnSpc>
              <a:tabLst>
                <a:tab pos="342900" algn="l"/>
                <a:tab pos="1295400" algn="l"/>
                <a:tab pos="1841500" algn="l"/>
              </a:tabLst>
            </a:pPr>
            <a:r>
              <a:rPr lang="en-US" altLang="zh-CN" dirty="0">
                <a:latin typeface="+mn-ea"/>
              </a:rPr>
              <a:t>	</a:t>
            </a:r>
            <a:r>
              <a:rPr lang="en-US" altLang="zh-CN" sz="4002" b="1" dirty="0" err="1">
                <a:solidFill>
                  <a:srgbClr val="3D00EA"/>
                </a:solidFill>
                <a:latin typeface="+mn-ea"/>
                <a:cs typeface="å¾®è½¯éé»" pitchFamily="18" charset="0"/>
              </a:rPr>
              <a:t>软件体系结构的基本问题</a:t>
            </a:r>
            <a:endParaRPr lang="en-US" altLang="zh-CN" sz="4002" b="1" dirty="0">
              <a:solidFill>
                <a:srgbClr val="3D00EA"/>
              </a:solidFill>
              <a:latin typeface="+mn-ea"/>
              <a:cs typeface="å¾®è½¯éé»" pitchFamily="18" charset="0"/>
            </a:endParaRPr>
          </a:p>
          <a:p>
            <a:pPr>
              <a:lnSpc>
                <a:spcPts val="1000"/>
              </a:lnSpc>
            </a:pPr>
            <a:endParaRPr lang="en-US" altLang="zh-CN" dirty="0">
              <a:latin typeface="+mn-ea"/>
            </a:endParaRPr>
          </a:p>
          <a:p>
            <a:pPr>
              <a:lnSpc>
                <a:spcPts val="1000"/>
              </a:lnSpc>
            </a:pPr>
            <a:endParaRPr lang="en-US" altLang="zh-CN" dirty="0">
              <a:latin typeface="+mn-ea"/>
            </a:endParaRPr>
          </a:p>
          <a:p>
            <a:pPr>
              <a:lnSpc>
                <a:spcPts val="1000"/>
              </a:lnSpc>
            </a:pPr>
            <a:endParaRPr lang="en-US" altLang="zh-CN" dirty="0">
              <a:latin typeface="+mn-ea"/>
            </a:endParaRPr>
          </a:p>
          <a:p>
            <a:pPr>
              <a:lnSpc>
                <a:spcPts val="4700"/>
              </a:lnSpc>
              <a:tabLst>
                <a:tab pos="342900" algn="l"/>
                <a:tab pos="1295400" algn="l"/>
                <a:tab pos="1841500" algn="l"/>
              </a:tabLst>
            </a:pPr>
            <a:r>
              <a:rPr lang="en-US" altLang="zh-CN" sz="2802" dirty="0">
                <a:solidFill>
                  <a:srgbClr val="010000"/>
                </a:solidFill>
                <a:latin typeface="+mn-ea"/>
                <a:cs typeface="Comic Sans MS" pitchFamily="18" charset="0"/>
              </a:rPr>
              <a:t>•</a:t>
            </a:r>
            <a:r>
              <a:rPr lang="en-US" altLang="zh-CN" sz="2802" dirty="0">
                <a:latin typeface="+mn-ea"/>
                <a:cs typeface="Times New Roman" pitchFamily="18" charset="0"/>
              </a:rPr>
              <a:t>  </a:t>
            </a:r>
            <a:r>
              <a:rPr lang="en-US" altLang="zh-CN" sz="2802" b="1" dirty="0">
                <a:solidFill>
                  <a:srgbClr val="000000"/>
                </a:solidFill>
                <a:latin typeface="+mn-ea"/>
                <a:cs typeface="å¾®è½¯éé»" pitchFamily="18" charset="0"/>
              </a:rPr>
              <a:t>设计：</a:t>
            </a:r>
            <a:r>
              <a:rPr lang="en-US" altLang="zh-CN" sz="2400" dirty="0">
                <a:solidFill>
                  <a:srgbClr val="000000"/>
                </a:solidFill>
                <a:latin typeface="+mn-ea"/>
                <a:cs typeface="å¾®è½¯éé»" pitchFamily="18" charset="0"/>
              </a:rPr>
              <a:t>如何产生针对特定问题的软件体系结构</a:t>
            </a:r>
          </a:p>
          <a:p>
            <a:pPr>
              <a:lnSpc>
                <a:spcPts val="4000"/>
              </a:lnSpc>
              <a:tabLst>
                <a:tab pos="342900" algn="l"/>
                <a:tab pos="1295400" algn="l"/>
                <a:tab pos="1841500" algn="l"/>
              </a:tabLst>
            </a:pPr>
            <a:r>
              <a:rPr lang="en-US" altLang="zh-CN" sz="2802" dirty="0">
                <a:solidFill>
                  <a:srgbClr val="010000"/>
                </a:solidFill>
                <a:latin typeface="+mn-ea"/>
                <a:cs typeface="Comic Sans MS" pitchFamily="18" charset="0"/>
              </a:rPr>
              <a:t>•</a:t>
            </a:r>
            <a:r>
              <a:rPr lang="en-US" altLang="zh-CN" sz="2802" dirty="0">
                <a:latin typeface="+mn-ea"/>
                <a:cs typeface="Times New Roman" pitchFamily="18" charset="0"/>
              </a:rPr>
              <a:t>  </a:t>
            </a:r>
            <a:r>
              <a:rPr lang="en-US" altLang="zh-CN" sz="2802" b="1" dirty="0" err="1">
                <a:solidFill>
                  <a:srgbClr val="000000"/>
                </a:solidFill>
                <a:latin typeface="+mn-ea"/>
                <a:cs typeface="å¾®è½¯éé»" pitchFamily="18" charset="0"/>
              </a:rPr>
              <a:t>表示：</a:t>
            </a:r>
            <a:r>
              <a:rPr lang="en-US" altLang="zh-CN" sz="2400" dirty="0" err="1">
                <a:solidFill>
                  <a:srgbClr val="000000"/>
                </a:solidFill>
                <a:latin typeface="+mn-ea"/>
                <a:cs typeface="å¾®è½¯éé»" pitchFamily="18" charset="0"/>
              </a:rPr>
              <a:t>如何将软件体系结构</a:t>
            </a:r>
            <a:r>
              <a:rPr lang="zh-CN" altLang="en-US" sz="2400" dirty="0">
                <a:solidFill>
                  <a:srgbClr val="000000"/>
                </a:solidFill>
                <a:latin typeface="+mn-ea"/>
                <a:cs typeface="å¾®è½¯éé»" pitchFamily="18" charset="0"/>
              </a:rPr>
              <a:t>制作</a:t>
            </a:r>
            <a:r>
              <a:rPr lang="en-US" altLang="zh-CN" sz="2400" dirty="0" err="1">
                <a:solidFill>
                  <a:srgbClr val="000000"/>
                </a:solidFill>
                <a:latin typeface="+mn-ea"/>
                <a:cs typeface="å¾®è½¯éé»" pitchFamily="18" charset="0"/>
              </a:rPr>
              <a:t>为某种软件制品，从而促进人与人之间的交流或者机器对体系结构的理解</a:t>
            </a:r>
            <a:endParaRPr lang="en-US" altLang="zh-CN" sz="2400" dirty="0">
              <a:solidFill>
                <a:srgbClr val="000000"/>
              </a:solidFill>
              <a:latin typeface="+mn-ea"/>
              <a:cs typeface="å¾®è½¯éé»" pitchFamily="18" charset="0"/>
            </a:endParaRPr>
          </a:p>
          <a:p>
            <a:pPr>
              <a:lnSpc>
                <a:spcPts val="4100"/>
              </a:lnSpc>
              <a:tabLst>
                <a:tab pos="342900" algn="l"/>
                <a:tab pos="1295400" algn="l"/>
                <a:tab pos="1841500" algn="l"/>
              </a:tabLst>
            </a:pPr>
            <a:r>
              <a:rPr lang="en-US" altLang="zh-CN" sz="2802" dirty="0">
                <a:solidFill>
                  <a:srgbClr val="010000"/>
                </a:solidFill>
                <a:latin typeface="+mn-ea"/>
                <a:cs typeface="Comic Sans MS" pitchFamily="18" charset="0"/>
              </a:rPr>
              <a:t>•</a:t>
            </a:r>
            <a:r>
              <a:rPr lang="en-US" altLang="zh-CN" sz="2802" dirty="0">
                <a:latin typeface="+mn-ea"/>
                <a:cs typeface="Times New Roman" pitchFamily="18" charset="0"/>
              </a:rPr>
              <a:t>  </a:t>
            </a:r>
            <a:r>
              <a:rPr lang="en-US" altLang="zh-CN" sz="2802" b="1" dirty="0" err="1">
                <a:solidFill>
                  <a:srgbClr val="000000"/>
                </a:solidFill>
                <a:latin typeface="+mn-ea"/>
                <a:cs typeface="å¾®è½¯éé»" pitchFamily="18" charset="0"/>
              </a:rPr>
              <a:t>分析：</a:t>
            </a:r>
            <a:r>
              <a:rPr lang="en-US" altLang="zh-CN" sz="2400" dirty="0" err="1">
                <a:solidFill>
                  <a:srgbClr val="000000"/>
                </a:solidFill>
                <a:latin typeface="+mn-ea"/>
                <a:cs typeface="å¾®è½¯éé»" pitchFamily="18" charset="0"/>
              </a:rPr>
              <a:t>如何在体系结构基础上对最终产品的质量进行分析和评估</a:t>
            </a:r>
            <a:endParaRPr lang="en-US" altLang="zh-CN" sz="2400" dirty="0">
              <a:solidFill>
                <a:srgbClr val="000000"/>
              </a:solidFill>
              <a:latin typeface="+mn-ea"/>
              <a:cs typeface="å¾®è½¯éé»" pitchFamily="18" charset="0"/>
            </a:endParaRPr>
          </a:p>
          <a:p>
            <a:pPr>
              <a:lnSpc>
                <a:spcPts val="4100"/>
              </a:lnSpc>
              <a:tabLst>
                <a:tab pos="342900" algn="l"/>
                <a:tab pos="1295400" algn="l"/>
                <a:tab pos="1841500" algn="l"/>
              </a:tabLst>
            </a:pPr>
            <a:r>
              <a:rPr lang="en-US" altLang="zh-CN" sz="2802" dirty="0">
                <a:solidFill>
                  <a:srgbClr val="010000"/>
                </a:solidFill>
                <a:latin typeface="+mn-ea"/>
                <a:cs typeface="Comic Sans MS" pitchFamily="18" charset="0"/>
              </a:rPr>
              <a:t>•</a:t>
            </a:r>
            <a:r>
              <a:rPr lang="en-US" altLang="zh-CN" sz="2802" dirty="0">
                <a:latin typeface="+mn-ea"/>
                <a:cs typeface="Times New Roman" pitchFamily="18" charset="0"/>
              </a:rPr>
              <a:t>  </a:t>
            </a:r>
            <a:r>
              <a:rPr lang="en-US" altLang="zh-CN" sz="2802" b="1" dirty="0">
                <a:solidFill>
                  <a:srgbClr val="000000"/>
                </a:solidFill>
                <a:latin typeface="+mn-ea"/>
                <a:cs typeface="å¾®è½¯éé»" pitchFamily="18" charset="0"/>
              </a:rPr>
              <a:t>实现：</a:t>
            </a:r>
            <a:r>
              <a:rPr lang="en-US" altLang="zh-CN" sz="2400" dirty="0">
                <a:solidFill>
                  <a:srgbClr val="000000"/>
                </a:solidFill>
                <a:latin typeface="+mn-ea"/>
                <a:cs typeface="å¾®è½¯éé»" pitchFamily="18" charset="0"/>
              </a:rPr>
              <a:t>如何在体系结构基础上产生系统的实现</a:t>
            </a:r>
          </a:p>
          <a:p>
            <a:pPr>
              <a:lnSpc>
                <a:spcPts val="4000"/>
              </a:lnSpc>
              <a:tabLst>
                <a:tab pos="342900" algn="l"/>
                <a:tab pos="1295400" algn="l"/>
                <a:tab pos="1841500" algn="l"/>
              </a:tabLst>
            </a:pPr>
            <a:r>
              <a:rPr lang="en-US" altLang="zh-CN" sz="2802" dirty="0">
                <a:solidFill>
                  <a:srgbClr val="010000"/>
                </a:solidFill>
                <a:latin typeface="+mn-ea"/>
                <a:cs typeface="Comic Sans MS" pitchFamily="18" charset="0"/>
              </a:rPr>
              <a:t>•</a:t>
            </a:r>
            <a:r>
              <a:rPr lang="en-US" altLang="zh-CN" sz="2802" dirty="0">
                <a:latin typeface="+mn-ea"/>
                <a:cs typeface="Times New Roman" pitchFamily="18" charset="0"/>
              </a:rPr>
              <a:t>  </a:t>
            </a:r>
            <a:r>
              <a:rPr lang="en-US" altLang="zh-CN" sz="2802" b="1" dirty="0" err="1">
                <a:solidFill>
                  <a:srgbClr val="000000"/>
                </a:solidFill>
                <a:latin typeface="+mn-ea"/>
                <a:cs typeface="å¾®è½¯éé»" pitchFamily="18" charset="0"/>
              </a:rPr>
              <a:t>复用：</a:t>
            </a:r>
            <a:r>
              <a:rPr lang="en-US" altLang="zh-CN" sz="2400" dirty="0" err="1">
                <a:solidFill>
                  <a:srgbClr val="000000"/>
                </a:solidFill>
                <a:latin typeface="+mn-ea"/>
                <a:cs typeface="å¾®è½¯éé»" pitchFamily="18" charset="0"/>
              </a:rPr>
              <a:t>如何在新的系统设计中复用体系结构设计经验和设计成果</a:t>
            </a:r>
            <a:endParaRPr lang="en-US" altLang="zh-CN" sz="2400" dirty="0">
              <a:solidFill>
                <a:srgbClr val="000000"/>
              </a:solidFill>
              <a:latin typeface="+mn-ea"/>
              <a:cs typeface="å¾®è½¯éé»" pitchFamily="18" charset="0"/>
            </a:endParaRPr>
          </a:p>
          <a:p>
            <a:pPr>
              <a:lnSpc>
                <a:spcPts val="1000"/>
              </a:lnSpc>
            </a:pPr>
            <a:endParaRPr lang="en-US" altLang="zh-CN" dirty="0">
              <a:latin typeface="+mn-ea"/>
            </a:endParaRPr>
          </a:p>
          <a:p>
            <a:pPr>
              <a:lnSpc>
                <a:spcPts val="1000"/>
              </a:lnSpc>
            </a:pPr>
            <a:endParaRPr lang="en-US" altLang="zh-CN" dirty="0">
              <a:latin typeface="+mn-ea"/>
            </a:endParaRPr>
          </a:p>
          <a:p>
            <a:pPr>
              <a:lnSpc>
                <a:spcPts val="1000"/>
              </a:lnSpc>
            </a:pPr>
            <a:endParaRPr lang="en-US" altLang="zh-CN" dirty="0">
              <a:latin typeface="+mn-ea"/>
            </a:endParaRPr>
          </a:p>
          <a:p>
            <a:pPr>
              <a:lnSpc>
                <a:spcPts val="1000"/>
              </a:lnSpc>
            </a:pPr>
            <a:endParaRPr lang="en-US" altLang="zh-CN" dirty="0">
              <a:latin typeface="+mn-ea"/>
            </a:endParaRPr>
          </a:p>
          <a:p>
            <a:pPr>
              <a:lnSpc>
                <a:spcPts val="1000"/>
              </a:lnSpc>
            </a:pPr>
            <a:endParaRPr lang="en-US" altLang="zh-CN" dirty="0">
              <a:latin typeface="+mn-ea"/>
            </a:endParaRPr>
          </a:p>
          <a:p>
            <a:pPr>
              <a:lnSpc>
                <a:spcPts val="1900"/>
              </a:lnSpc>
              <a:tabLst>
                <a:tab pos="342900" algn="l"/>
                <a:tab pos="1295400" algn="l"/>
                <a:tab pos="1841500" algn="l"/>
              </a:tabLst>
            </a:pPr>
            <a:r>
              <a:rPr lang="en-US" altLang="zh-CN" dirty="0">
                <a:latin typeface="+mn-ea"/>
              </a:rPr>
              <a:t>			</a:t>
            </a:r>
            <a:r>
              <a:rPr lang="zh-CN" altLang="en-US" sz="1398" dirty="0">
                <a:solidFill>
                  <a:srgbClr val="000000"/>
                </a:solidFill>
                <a:latin typeface="+mn-ea"/>
                <a:cs typeface="æ°å®ä½" pitchFamily="18" charset="0"/>
              </a:rPr>
              <a:t>计算机学院</a:t>
            </a:r>
            <a:r>
              <a:rPr lang="en-US" altLang="zh-CN" sz="1398" dirty="0">
                <a:latin typeface="+mn-ea"/>
                <a:cs typeface="Times New Roman" pitchFamily="18" charset="0"/>
              </a:rPr>
              <a:t>  </a:t>
            </a:r>
            <a:r>
              <a:rPr lang="en-US" altLang="zh-CN" sz="1398" dirty="0">
                <a:solidFill>
                  <a:srgbClr val="000000"/>
                </a:solidFill>
                <a:latin typeface="+mn-ea"/>
                <a:cs typeface="æ°å®ä½" pitchFamily="18" charset="0"/>
              </a:rPr>
              <a:t>研究生课程</a:t>
            </a:r>
            <a:r>
              <a:rPr lang="en-US" altLang="zh-CN" sz="1398" dirty="0">
                <a:latin typeface="+mn-ea"/>
                <a:cs typeface="Times New Roman" pitchFamily="18" charset="0"/>
              </a:rPr>
              <a:t>  </a:t>
            </a:r>
            <a:r>
              <a:rPr lang="en-US" altLang="zh-CN" sz="1398" dirty="0">
                <a:solidFill>
                  <a:srgbClr val="000000"/>
                </a:solidFill>
                <a:latin typeface="+mn-ea"/>
                <a:cs typeface="æ°å®ä½" pitchFamily="18" charset="0"/>
              </a:rPr>
              <a:t>高级软件工程</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19199" y="68453"/>
            <a:ext cx="1137666" cy="2030730"/>
          </a:xfrm>
          <a:custGeom>
            <a:avLst/>
            <a:gdLst>
              <a:gd name="connsiteX0" fmla="*/ 355092 w 1137666"/>
              <a:gd name="connsiteY0" fmla="*/ 12954 h 2030730"/>
              <a:gd name="connsiteX1" fmla="*/ 114300 w 1137666"/>
              <a:gd name="connsiteY1" fmla="*/ 0 h 2030730"/>
              <a:gd name="connsiteX2" fmla="*/ 0 w 1137666"/>
              <a:gd name="connsiteY2" fmla="*/ 76200 h 2030730"/>
              <a:gd name="connsiteX3" fmla="*/ 752856 w 1137666"/>
              <a:gd name="connsiteY3" fmla="*/ 1716024 h 2030730"/>
              <a:gd name="connsiteX4" fmla="*/ 940308 w 1137666"/>
              <a:gd name="connsiteY4" fmla="*/ 1858518 h 2030730"/>
              <a:gd name="connsiteX5" fmla="*/ 1095756 w 1137666"/>
              <a:gd name="connsiteY5" fmla="*/ 2030730 h 2030730"/>
              <a:gd name="connsiteX6" fmla="*/ 1137666 w 1137666"/>
              <a:gd name="connsiteY6" fmla="*/ 2026920 h 2030730"/>
              <a:gd name="connsiteX7" fmla="*/ 1078230 w 1137666"/>
              <a:gd name="connsiteY7" fmla="*/ 1796034 h 2030730"/>
              <a:gd name="connsiteX8" fmla="*/ 1092708 w 1137666"/>
              <a:gd name="connsiteY8" fmla="*/ 1657350 h 2030730"/>
              <a:gd name="connsiteX9" fmla="*/ 355092 w 1137666"/>
              <a:gd name="connsiteY9" fmla="*/ 12954 h 203073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7666" h="2030730">
                <a:moveTo>
                  <a:pt x="355092" y="12954"/>
                </a:moveTo>
                <a:lnTo>
                  <a:pt x="114300" y="0"/>
                </a:lnTo>
                <a:lnTo>
                  <a:pt x="0" y="76200"/>
                </a:lnTo>
                <a:lnTo>
                  <a:pt x="752856" y="1716024"/>
                </a:lnTo>
                <a:lnTo>
                  <a:pt x="940308" y="1858518"/>
                </a:lnTo>
                <a:lnTo>
                  <a:pt x="1095756" y="2030730"/>
                </a:lnTo>
                <a:lnTo>
                  <a:pt x="1137666" y="2026920"/>
                </a:lnTo>
                <a:lnTo>
                  <a:pt x="1078230" y="1796034"/>
                </a:lnTo>
                <a:lnTo>
                  <a:pt x="1092708" y="1657350"/>
                </a:lnTo>
                <a:lnTo>
                  <a:pt x="355092" y="1295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814437" y="110363"/>
            <a:ext cx="1130046" cy="2042922"/>
          </a:xfrm>
          <a:custGeom>
            <a:avLst/>
            <a:gdLst>
              <a:gd name="connsiteX0" fmla="*/ 0 w 1130046"/>
              <a:gd name="connsiteY0" fmla="*/ 61722 h 2042922"/>
              <a:gd name="connsiteX1" fmla="*/ 757428 w 1130046"/>
              <a:gd name="connsiteY1" fmla="*/ 1720596 h 2042922"/>
              <a:gd name="connsiteX2" fmla="*/ 923543 w 1130046"/>
              <a:gd name="connsiteY2" fmla="*/ 1845564 h 2042922"/>
              <a:gd name="connsiteX3" fmla="*/ 1086612 w 1130046"/>
              <a:gd name="connsiteY3" fmla="*/ 2035301 h 2042922"/>
              <a:gd name="connsiteX4" fmla="*/ 1130045 w 1130046"/>
              <a:gd name="connsiteY4" fmla="*/ 2042922 h 2042922"/>
              <a:gd name="connsiteX5" fmla="*/ 1061466 w 1130046"/>
              <a:gd name="connsiteY5" fmla="*/ 1804416 h 2042922"/>
              <a:gd name="connsiteX6" fmla="*/ 1084326 w 1130046"/>
              <a:gd name="connsiteY6" fmla="*/ 1650492 h 2042922"/>
              <a:gd name="connsiteX7" fmla="*/ 342900 w 1130046"/>
              <a:gd name="connsiteY7" fmla="*/ 10668 h 2042922"/>
              <a:gd name="connsiteX8" fmla="*/ 115061 w 1130046"/>
              <a:gd name="connsiteY8" fmla="*/ 0 h 2042922"/>
              <a:gd name="connsiteX9" fmla="*/ 0 w 1130046"/>
              <a:gd name="connsiteY9" fmla="*/ 61722 h 20429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130046" h="2042922">
                <a:moveTo>
                  <a:pt x="0" y="61722"/>
                </a:moveTo>
                <a:lnTo>
                  <a:pt x="757428" y="1720596"/>
                </a:lnTo>
                <a:lnTo>
                  <a:pt x="923543" y="1845564"/>
                </a:lnTo>
                <a:lnTo>
                  <a:pt x="1086612" y="2035301"/>
                </a:lnTo>
                <a:lnTo>
                  <a:pt x="1130045" y="2042922"/>
                </a:lnTo>
                <a:lnTo>
                  <a:pt x="1061466" y="1804416"/>
                </a:lnTo>
                <a:lnTo>
                  <a:pt x="1084326" y="1650492"/>
                </a:lnTo>
                <a:lnTo>
                  <a:pt x="342900" y="10668"/>
                </a:lnTo>
                <a:lnTo>
                  <a:pt x="115061" y="0"/>
                </a:lnTo>
                <a:lnTo>
                  <a:pt x="0" y="61722"/>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867027" y="229996"/>
            <a:ext cx="972312" cy="1530096"/>
          </a:xfrm>
          <a:custGeom>
            <a:avLst/>
            <a:gdLst>
              <a:gd name="connsiteX0" fmla="*/ 662940 w 972312"/>
              <a:gd name="connsiteY0" fmla="*/ 1530096 h 1530096"/>
              <a:gd name="connsiteX1" fmla="*/ 797814 w 972312"/>
              <a:gd name="connsiteY1" fmla="*/ 1415034 h 1530096"/>
              <a:gd name="connsiteX2" fmla="*/ 972312 w 972312"/>
              <a:gd name="connsiteY2" fmla="*/ 1394460 h 1530096"/>
              <a:gd name="connsiteX3" fmla="*/ 340614 w 972312"/>
              <a:gd name="connsiteY3" fmla="*/ 0 h 1530096"/>
              <a:gd name="connsiteX4" fmla="*/ 89916 w 972312"/>
              <a:gd name="connsiteY4" fmla="*/ 32766 h 1530096"/>
              <a:gd name="connsiteX5" fmla="*/ 0 w 972312"/>
              <a:gd name="connsiteY5" fmla="*/ 75438 h 1530096"/>
              <a:gd name="connsiteX6" fmla="*/ 662940 w 972312"/>
              <a:gd name="connsiteY6" fmla="*/ 1530096 h 15300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972312" h="1530096">
                <a:moveTo>
                  <a:pt x="662940" y="1530096"/>
                </a:moveTo>
                <a:lnTo>
                  <a:pt x="797814" y="1415034"/>
                </a:lnTo>
                <a:lnTo>
                  <a:pt x="972312" y="1394460"/>
                </a:lnTo>
                <a:lnTo>
                  <a:pt x="340614" y="0"/>
                </a:lnTo>
                <a:lnTo>
                  <a:pt x="89916" y="32766"/>
                </a:lnTo>
                <a:lnTo>
                  <a:pt x="0" y="75438"/>
                </a:lnTo>
                <a:lnTo>
                  <a:pt x="662940" y="1530096"/>
                </a:lnTo>
              </a:path>
            </a:pathLst>
          </a:custGeom>
          <a:solidFill>
            <a:srgbClr val="FFB8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680844" y="4158107"/>
            <a:ext cx="325373" cy="2265426"/>
          </a:xfrm>
          <a:custGeom>
            <a:avLst/>
            <a:gdLst>
              <a:gd name="connsiteX0" fmla="*/ 33528 w 325373"/>
              <a:gd name="connsiteY0" fmla="*/ 2189226 h 2265426"/>
              <a:gd name="connsiteX1" fmla="*/ 165354 w 325373"/>
              <a:gd name="connsiteY1" fmla="*/ 2042921 h 2265426"/>
              <a:gd name="connsiteX2" fmla="*/ 191261 w 325373"/>
              <a:gd name="connsiteY2" fmla="*/ 1930145 h 2265426"/>
              <a:gd name="connsiteX3" fmla="*/ 169164 w 325373"/>
              <a:gd name="connsiteY3" fmla="*/ 1763268 h 2265426"/>
              <a:gd name="connsiteX4" fmla="*/ 76200 w 325373"/>
              <a:gd name="connsiteY4" fmla="*/ 1561338 h 2265426"/>
              <a:gd name="connsiteX5" fmla="*/ 55626 w 325373"/>
              <a:gd name="connsiteY5" fmla="*/ 1435607 h 2265426"/>
              <a:gd name="connsiteX6" fmla="*/ 76200 w 325373"/>
              <a:gd name="connsiteY6" fmla="*/ 1351026 h 2265426"/>
              <a:gd name="connsiteX7" fmla="*/ 156209 w 325373"/>
              <a:gd name="connsiteY7" fmla="*/ 1289303 h 2265426"/>
              <a:gd name="connsiteX8" fmla="*/ 173735 w 325373"/>
              <a:gd name="connsiteY8" fmla="*/ 1211579 h 2265426"/>
              <a:gd name="connsiteX9" fmla="*/ 144018 w 325373"/>
              <a:gd name="connsiteY9" fmla="*/ 1100327 h 2265426"/>
              <a:gd name="connsiteX10" fmla="*/ 12954 w 325373"/>
              <a:gd name="connsiteY10" fmla="*/ 801623 h 2265426"/>
              <a:gd name="connsiteX11" fmla="*/ 0 w 325373"/>
              <a:gd name="connsiteY11" fmla="*/ 655319 h 2265426"/>
              <a:gd name="connsiteX12" fmla="*/ 33528 w 325373"/>
              <a:gd name="connsiteY12" fmla="*/ 494538 h 2265426"/>
              <a:gd name="connsiteX13" fmla="*/ 144018 w 325373"/>
              <a:gd name="connsiteY13" fmla="*/ 418338 h 2265426"/>
              <a:gd name="connsiteX14" fmla="*/ 241554 w 325373"/>
              <a:gd name="connsiteY14" fmla="*/ 292607 h 2265426"/>
              <a:gd name="connsiteX15" fmla="*/ 325373 w 325373"/>
              <a:gd name="connsiteY15" fmla="*/ 0 h 2265426"/>
              <a:gd name="connsiteX16" fmla="*/ 313181 w 325373"/>
              <a:gd name="connsiteY16" fmla="*/ 265176 h 2265426"/>
              <a:gd name="connsiteX17" fmla="*/ 249935 w 325373"/>
              <a:gd name="connsiteY17" fmla="*/ 424433 h 2265426"/>
              <a:gd name="connsiteX18" fmla="*/ 165354 w 325373"/>
              <a:gd name="connsiteY18" fmla="*/ 521969 h 2265426"/>
              <a:gd name="connsiteX19" fmla="*/ 72390 w 325373"/>
              <a:gd name="connsiteY19" fmla="*/ 577595 h 2265426"/>
              <a:gd name="connsiteX20" fmla="*/ 67818 w 325373"/>
              <a:gd name="connsiteY20" fmla="*/ 723900 h 2265426"/>
              <a:gd name="connsiteX21" fmla="*/ 115061 w 325373"/>
              <a:gd name="connsiteY21" fmla="*/ 877823 h 2265426"/>
              <a:gd name="connsiteX22" fmla="*/ 224028 w 325373"/>
              <a:gd name="connsiteY22" fmla="*/ 1149857 h 2265426"/>
              <a:gd name="connsiteX23" fmla="*/ 228600 w 325373"/>
              <a:gd name="connsiteY23" fmla="*/ 1323594 h 2265426"/>
              <a:gd name="connsiteX24" fmla="*/ 127254 w 325373"/>
              <a:gd name="connsiteY24" fmla="*/ 1421129 h 2265426"/>
              <a:gd name="connsiteX25" fmla="*/ 131826 w 325373"/>
              <a:gd name="connsiteY25" fmla="*/ 1511807 h 2265426"/>
              <a:gd name="connsiteX26" fmla="*/ 220218 w 325373"/>
              <a:gd name="connsiteY26" fmla="*/ 1700783 h 2265426"/>
              <a:gd name="connsiteX27" fmla="*/ 258318 w 325373"/>
              <a:gd name="connsiteY27" fmla="*/ 1881377 h 2265426"/>
              <a:gd name="connsiteX28" fmla="*/ 224028 w 325373"/>
              <a:gd name="connsiteY28" fmla="*/ 2076450 h 2265426"/>
              <a:gd name="connsiteX29" fmla="*/ 144018 w 325373"/>
              <a:gd name="connsiteY29" fmla="*/ 2180844 h 2265426"/>
              <a:gd name="connsiteX30" fmla="*/ 42671 w 325373"/>
              <a:gd name="connsiteY30" fmla="*/ 2265426 h 2265426"/>
              <a:gd name="connsiteX31" fmla="*/ 33528 w 325373"/>
              <a:gd name="connsiteY31" fmla="*/ 2189226 h 22654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265426">
                <a:moveTo>
                  <a:pt x="33528" y="2189226"/>
                </a:moveTo>
                <a:lnTo>
                  <a:pt x="165354" y="2042921"/>
                </a:lnTo>
                <a:lnTo>
                  <a:pt x="191261" y="1930145"/>
                </a:lnTo>
                <a:lnTo>
                  <a:pt x="169164" y="1763268"/>
                </a:lnTo>
                <a:lnTo>
                  <a:pt x="76200" y="1561338"/>
                </a:lnTo>
                <a:lnTo>
                  <a:pt x="55626" y="1435607"/>
                </a:lnTo>
                <a:lnTo>
                  <a:pt x="76200" y="1351026"/>
                </a:lnTo>
                <a:lnTo>
                  <a:pt x="156209" y="1289303"/>
                </a:lnTo>
                <a:lnTo>
                  <a:pt x="173735" y="1211579"/>
                </a:lnTo>
                <a:lnTo>
                  <a:pt x="144018" y="1100327"/>
                </a:lnTo>
                <a:lnTo>
                  <a:pt x="12954" y="801623"/>
                </a:lnTo>
                <a:lnTo>
                  <a:pt x="0" y="655319"/>
                </a:lnTo>
                <a:lnTo>
                  <a:pt x="33528" y="494538"/>
                </a:lnTo>
                <a:lnTo>
                  <a:pt x="144018" y="418338"/>
                </a:lnTo>
                <a:lnTo>
                  <a:pt x="241554" y="292607"/>
                </a:lnTo>
                <a:lnTo>
                  <a:pt x="325373" y="0"/>
                </a:lnTo>
                <a:lnTo>
                  <a:pt x="313181" y="265176"/>
                </a:lnTo>
                <a:lnTo>
                  <a:pt x="249935" y="424433"/>
                </a:lnTo>
                <a:lnTo>
                  <a:pt x="165354" y="521969"/>
                </a:lnTo>
                <a:lnTo>
                  <a:pt x="72390" y="577595"/>
                </a:lnTo>
                <a:lnTo>
                  <a:pt x="67818" y="723900"/>
                </a:lnTo>
                <a:lnTo>
                  <a:pt x="115061" y="877823"/>
                </a:lnTo>
                <a:lnTo>
                  <a:pt x="224028" y="1149857"/>
                </a:lnTo>
                <a:lnTo>
                  <a:pt x="228600" y="1323594"/>
                </a:lnTo>
                <a:lnTo>
                  <a:pt x="127254" y="1421129"/>
                </a:lnTo>
                <a:lnTo>
                  <a:pt x="131826" y="1511807"/>
                </a:lnTo>
                <a:lnTo>
                  <a:pt x="220218" y="1700783"/>
                </a:lnTo>
                <a:lnTo>
                  <a:pt x="258318" y="1881377"/>
                </a:lnTo>
                <a:lnTo>
                  <a:pt x="224028" y="2076450"/>
                </a:lnTo>
                <a:lnTo>
                  <a:pt x="144018" y="2180844"/>
                </a:lnTo>
                <a:lnTo>
                  <a:pt x="42671" y="2265426"/>
                </a:lnTo>
                <a:lnTo>
                  <a:pt x="33528" y="2189226"/>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741042" y="2115185"/>
            <a:ext cx="325373" cy="2592324"/>
          </a:xfrm>
          <a:custGeom>
            <a:avLst/>
            <a:gdLst>
              <a:gd name="connsiteX0" fmla="*/ 34290 w 325373"/>
              <a:gd name="connsiteY0" fmla="*/ 2504694 h 2592324"/>
              <a:gd name="connsiteX1" fmla="*/ 165354 w 325373"/>
              <a:gd name="connsiteY1" fmla="*/ 2337054 h 2592324"/>
              <a:gd name="connsiteX2" fmla="*/ 191261 w 325373"/>
              <a:gd name="connsiteY2" fmla="*/ 2209037 h 2592324"/>
              <a:gd name="connsiteX3" fmla="*/ 169164 w 325373"/>
              <a:gd name="connsiteY3" fmla="*/ 2017013 h 2592324"/>
              <a:gd name="connsiteX4" fmla="*/ 76200 w 325373"/>
              <a:gd name="connsiteY4" fmla="*/ 1786128 h 2592324"/>
              <a:gd name="connsiteX5" fmla="*/ 55626 w 325373"/>
              <a:gd name="connsiteY5" fmla="*/ 1642872 h 2592324"/>
              <a:gd name="connsiteX6" fmla="*/ 76200 w 325373"/>
              <a:gd name="connsiteY6" fmla="*/ 1546098 h 2592324"/>
              <a:gd name="connsiteX7" fmla="*/ 156971 w 325373"/>
              <a:gd name="connsiteY7" fmla="*/ 1475231 h 2592324"/>
              <a:gd name="connsiteX8" fmla="*/ 173735 w 325373"/>
              <a:gd name="connsiteY8" fmla="*/ 1386078 h 2592324"/>
              <a:gd name="connsiteX9" fmla="*/ 144018 w 325373"/>
              <a:gd name="connsiteY9" fmla="*/ 1259586 h 2592324"/>
              <a:gd name="connsiteX10" fmla="*/ 12954 w 325373"/>
              <a:gd name="connsiteY10" fmla="*/ 917448 h 2592324"/>
              <a:gd name="connsiteX11" fmla="*/ 0 w 325373"/>
              <a:gd name="connsiteY11" fmla="*/ 749808 h 2592324"/>
              <a:gd name="connsiteX12" fmla="*/ 34290 w 325373"/>
              <a:gd name="connsiteY12" fmla="*/ 565404 h 2592324"/>
              <a:gd name="connsiteX13" fmla="*/ 144018 w 325373"/>
              <a:gd name="connsiteY13" fmla="*/ 478536 h 2592324"/>
              <a:gd name="connsiteX14" fmla="*/ 241554 w 325373"/>
              <a:gd name="connsiteY14" fmla="*/ 334517 h 2592324"/>
              <a:gd name="connsiteX15" fmla="*/ 325373 w 325373"/>
              <a:gd name="connsiteY15" fmla="*/ 0 h 2592324"/>
              <a:gd name="connsiteX16" fmla="*/ 313181 w 325373"/>
              <a:gd name="connsiteY16" fmla="*/ 302514 h 2592324"/>
              <a:gd name="connsiteX17" fmla="*/ 249935 w 325373"/>
              <a:gd name="connsiteY17" fmla="*/ 485394 h 2592324"/>
              <a:gd name="connsiteX18" fmla="*/ 165354 w 325373"/>
              <a:gd name="connsiteY18" fmla="*/ 597408 h 2592324"/>
              <a:gd name="connsiteX19" fmla="*/ 72390 w 325373"/>
              <a:gd name="connsiteY19" fmla="*/ 660654 h 2592324"/>
              <a:gd name="connsiteX20" fmla="*/ 67818 w 325373"/>
              <a:gd name="connsiteY20" fmla="*/ 828294 h 2592324"/>
              <a:gd name="connsiteX21" fmla="*/ 115061 w 325373"/>
              <a:gd name="connsiteY21" fmla="*/ 1004316 h 2592324"/>
              <a:gd name="connsiteX22" fmla="*/ 224790 w 325373"/>
              <a:gd name="connsiteY22" fmla="*/ 1315974 h 2592324"/>
              <a:gd name="connsiteX23" fmla="*/ 228600 w 325373"/>
              <a:gd name="connsiteY23" fmla="*/ 1514856 h 2592324"/>
              <a:gd name="connsiteX24" fmla="*/ 127254 w 325373"/>
              <a:gd name="connsiteY24" fmla="*/ 1626107 h 2592324"/>
              <a:gd name="connsiteX25" fmla="*/ 131826 w 325373"/>
              <a:gd name="connsiteY25" fmla="*/ 1729740 h 2592324"/>
              <a:gd name="connsiteX26" fmla="*/ 220980 w 325373"/>
              <a:gd name="connsiteY26" fmla="*/ 1946148 h 2592324"/>
              <a:gd name="connsiteX27" fmla="*/ 258318 w 325373"/>
              <a:gd name="connsiteY27" fmla="*/ 2153412 h 2592324"/>
              <a:gd name="connsiteX28" fmla="*/ 224790 w 325373"/>
              <a:gd name="connsiteY28" fmla="*/ 2375916 h 2592324"/>
              <a:gd name="connsiteX29" fmla="*/ 144018 w 325373"/>
              <a:gd name="connsiteY29" fmla="*/ 2495550 h 2592324"/>
              <a:gd name="connsiteX30" fmla="*/ 42671 w 325373"/>
              <a:gd name="connsiteY30" fmla="*/ 2592324 h 2592324"/>
              <a:gd name="connsiteX31" fmla="*/ 34290 w 325373"/>
              <a:gd name="connsiteY31" fmla="*/ 2504694 h 25923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Lst>
            <a:rect l="l" t="t" r="r" b="b"/>
            <a:pathLst>
              <a:path w="325373" h="2592324">
                <a:moveTo>
                  <a:pt x="34290" y="2504694"/>
                </a:moveTo>
                <a:lnTo>
                  <a:pt x="165354" y="2337054"/>
                </a:lnTo>
                <a:lnTo>
                  <a:pt x="191261" y="2209037"/>
                </a:lnTo>
                <a:lnTo>
                  <a:pt x="169164" y="2017013"/>
                </a:lnTo>
                <a:lnTo>
                  <a:pt x="76200" y="1786128"/>
                </a:lnTo>
                <a:lnTo>
                  <a:pt x="55626" y="1642872"/>
                </a:lnTo>
                <a:lnTo>
                  <a:pt x="76200" y="1546098"/>
                </a:lnTo>
                <a:lnTo>
                  <a:pt x="156971" y="1475231"/>
                </a:lnTo>
                <a:lnTo>
                  <a:pt x="173735" y="1386078"/>
                </a:lnTo>
                <a:lnTo>
                  <a:pt x="144018" y="1259586"/>
                </a:lnTo>
                <a:lnTo>
                  <a:pt x="12954" y="917448"/>
                </a:lnTo>
                <a:lnTo>
                  <a:pt x="0" y="749808"/>
                </a:lnTo>
                <a:lnTo>
                  <a:pt x="34290" y="565404"/>
                </a:lnTo>
                <a:lnTo>
                  <a:pt x="144018" y="478536"/>
                </a:lnTo>
                <a:lnTo>
                  <a:pt x="241554" y="334517"/>
                </a:lnTo>
                <a:lnTo>
                  <a:pt x="325373" y="0"/>
                </a:lnTo>
                <a:lnTo>
                  <a:pt x="313181" y="302514"/>
                </a:lnTo>
                <a:lnTo>
                  <a:pt x="249935" y="485394"/>
                </a:lnTo>
                <a:lnTo>
                  <a:pt x="165354" y="597408"/>
                </a:lnTo>
                <a:lnTo>
                  <a:pt x="72390" y="660654"/>
                </a:lnTo>
                <a:lnTo>
                  <a:pt x="67818" y="828294"/>
                </a:lnTo>
                <a:lnTo>
                  <a:pt x="115061" y="1004316"/>
                </a:lnTo>
                <a:lnTo>
                  <a:pt x="224790" y="1315974"/>
                </a:lnTo>
                <a:lnTo>
                  <a:pt x="228600" y="1514856"/>
                </a:lnTo>
                <a:lnTo>
                  <a:pt x="127254" y="1626107"/>
                </a:lnTo>
                <a:lnTo>
                  <a:pt x="131826" y="1729740"/>
                </a:lnTo>
                <a:lnTo>
                  <a:pt x="220980" y="1946148"/>
                </a:lnTo>
                <a:lnTo>
                  <a:pt x="258318" y="2153412"/>
                </a:lnTo>
                <a:lnTo>
                  <a:pt x="224790" y="2375916"/>
                </a:lnTo>
                <a:lnTo>
                  <a:pt x="144018" y="2495550"/>
                </a:lnTo>
                <a:lnTo>
                  <a:pt x="42671" y="2592324"/>
                </a:lnTo>
                <a:lnTo>
                  <a:pt x="34290" y="2504694"/>
                </a:lnTo>
              </a:path>
            </a:pathLst>
          </a:custGeom>
          <a:solidFill>
            <a:srgbClr val="703D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491868" y="1773809"/>
            <a:ext cx="342138" cy="355092"/>
          </a:xfrm>
          <a:custGeom>
            <a:avLst/>
            <a:gdLst>
              <a:gd name="connsiteX0" fmla="*/ 0 w 342138"/>
              <a:gd name="connsiteY0" fmla="*/ 42672 h 355092"/>
              <a:gd name="connsiteX1" fmla="*/ 152400 w 342138"/>
              <a:gd name="connsiteY1" fmla="*/ 153923 h 355092"/>
              <a:gd name="connsiteX2" fmla="*/ 330707 w 342138"/>
              <a:gd name="connsiteY2" fmla="*/ 355092 h 355092"/>
              <a:gd name="connsiteX3" fmla="*/ 342138 w 342138"/>
              <a:gd name="connsiteY3" fmla="*/ 323850 h 355092"/>
              <a:gd name="connsiteX4" fmla="*/ 188976 w 342138"/>
              <a:gd name="connsiteY4" fmla="*/ 137922 h 355092"/>
              <a:gd name="connsiteX5" fmla="*/ 25145 w 342138"/>
              <a:gd name="connsiteY5" fmla="*/ 0 h 355092"/>
              <a:gd name="connsiteX6" fmla="*/ 0 w 342138"/>
              <a:gd name="connsiteY6" fmla="*/ 42672 h 3550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42138" h="355092">
                <a:moveTo>
                  <a:pt x="0" y="42672"/>
                </a:moveTo>
                <a:lnTo>
                  <a:pt x="152400" y="153923"/>
                </a:lnTo>
                <a:lnTo>
                  <a:pt x="330707" y="355092"/>
                </a:lnTo>
                <a:lnTo>
                  <a:pt x="342138" y="323850"/>
                </a:lnTo>
                <a:lnTo>
                  <a:pt x="188976" y="137922"/>
                </a:lnTo>
                <a:lnTo>
                  <a:pt x="25145" y="0"/>
                </a:lnTo>
                <a:lnTo>
                  <a:pt x="0" y="42672"/>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853299" y="101981"/>
            <a:ext cx="279654" cy="145542"/>
          </a:xfrm>
          <a:custGeom>
            <a:avLst/>
            <a:gdLst>
              <a:gd name="connsiteX0" fmla="*/ 0 w 279654"/>
              <a:gd name="connsiteY0" fmla="*/ 145541 h 145542"/>
              <a:gd name="connsiteX1" fmla="*/ 155447 w 279654"/>
              <a:gd name="connsiteY1" fmla="*/ 113538 h 145542"/>
              <a:gd name="connsiteX2" fmla="*/ 279654 w 279654"/>
              <a:gd name="connsiteY2" fmla="*/ 105155 h 145542"/>
              <a:gd name="connsiteX3" fmla="*/ 209550 w 279654"/>
              <a:gd name="connsiteY3" fmla="*/ 0 h 145542"/>
              <a:gd name="connsiteX4" fmla="*/ 90678 w 279654"/>
              <a:gd name="connsiteY4" fmla="*/ 33527 h 145542"/>
              <a:gd name="connsiteX5" fmla="*/ 195833 w 279654"/>
              <a:gd name="connsiteY5" fmla="*/ 60197 h 145542"/>
              <a:gd name="connsiteX6" fmla="*/ 39623 w 279654"/>
              <a:gd name="connsiteY6" fmla="*/ 109727 h 145542"/>
              <a:gd name="connsiteX7" fmla="*/ 0 w 279654"/>
              <a:gd name="connsiteY7" fmla="*/ 145541 h 1455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279654" h="145542">
                <a:moveTo>
                  <a:pt x="0" y="145541"/>
                </a:moveTo>
                <a:lnTo>
                  <a:pt x="155447" y="113538"/>
                </a:lnTo>
                <a:lnTo>
                  <a:pt x="279654" y="105155"/>
                </a:lnTo>
                <a:lnTo>
                  <a:pt x="209550" y="0"/>
                </a:lnTo>
                <a:lnTo>
                  <a:pt x="90678" y="33527"/>
                </a:lnTo>
                <a:lnTo>
                  <a:pt x="195833" y="60197"/>
                </a:lnTo>
                <a:lnTo>
                  <a:pt x="39623" y="109727"/>
                </a:lnTo>
                <a:lnTo>
                  <a:pt x="0" y="145541"/>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056765" y="518033"/>
            <a:ext cx="372618" cy="713232"/>
          </a:xfrm>
          <a:custGeom>
            <a:avLst/>
            <a:gdLst>
              <a:gd name="connsiteX0" fmla="*/ 5333 w 372618"/>
              <a:gd name="connsiteY0" fmla="*/ 119633 h 713232"/>
              <a:gd name="connsiteX1" fmla="*/ 44196 w 372618"/>
              <a:gd name="connsiteY1" fmla="*/ 277368 h 713232"/>
              <a:gd name="connsiteX2" fmla="*/ 150876 w 372618"/>
              <a:gd name="connsiteY2" fmla="*/ 520445 h 713232"/>
              <a:gd name="connsiteX3" fmla="*/ 264414 w 372618"/>
              <a:gd name="connsiteY3" fmla="*/ 688086 h 713232"/>
              <a:gd name="connsiteX4" fmla="*/ 336804 w 372618"/>
              <a:gd name="connsiteY4" fmla="*/ 713231 h 713232"/>
              <a:gd name="connsiteX5" fmla="*/ 372618 w 372618"/>
              <a:gd name="connsiteY5" fmla="*/ 638556 h 713232"/>
              <a:gd name="connsiteX6" fmla="*/ 320040 w 372618"/>
              <a:gd name="connsiteY6" fmla="*/ 439673 h 713232"/>
              <a:gd name="connsiteX7" fmla="*/ 220980 w 372618"/>
              <a:gd name="connsiteY7" fmla="*/ 214122 h 713232"/>
              <a:gd name="connsiteX8" fmla="*/ 140208 w 372618"/>
              <a:gd name="connsiteY8" fmla="*/ 73914 h 713232"/>
              <a:gd name="connsiteX9" fmla="*/ 64008 w 372618"/>
              <a:gd name="connsiteY9" fmla="*/ 761 h 713232"/>
              <a:gd name="connsiteX10" fmla="*/ 4571 w 372618"/>
              <a:gd name="connsiteY10" fmla="*/ 0 h 713232"/>
              <a:gd name="connsiteX11" fmla="*/ 0 w 372618"/>
              <a:gd name="connsiteY11" fmla="*/ 67055 h 713232"/>
              <a:gd name="connsiteX12" fmla="*/ 51054 w 372618"/>
              <a:gd name="connsiteY12" fmla="*/ 38861 h 713232"/>
              <a:gd name="connsiteX13" fmla="*/ 138683 w 372618"/>
              <a:gd name="connsiteY13" fmla="*/ 152400 h 713232"/>
              <a:gd name="connsiteX14" fmla="*/ 230885 w 372618"/>
              <a:gd name="connsiteY14" fmla="*/ 315467 h 713232"/>
              <a:gd name="connsiteX15" fmla="*/ 307085 w 372618"/>
              <a:gd name="connsiteY15" fmla="*/ 544830 h 713232"/>
              <a:gd name="connsiteX16" fmla="*/ 297942 w 372618"/>
              <a:gd name="connsiteY16" fmla="*/ 655320 h 713232"/>
              <a:gd name="connsiteX17" fmla="*/ 225552 w 372618"/>
              <a:gd name="connsiteY17" fmla="*/ 591312 h 713232"/>
              <a:gd name="connsiteX18" fmla="*/ 101346 w 372618"/>
              <a:gd name="connsiteY18" fmla="*/ 344423 h 713232"/>
              <a:gd name="connsiteX19" fmla="*/ 22859 w 372618"/>
              <a:gd name="connsiteY19" fmla="*/ 86868 h 713232"/>
              <a:gd name="connsiteX20" fmla="*/ 5333 w 372618"/>
              <a:gd name="connsiteY20" fmla="*/ 119633 h 713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372618" h="713232">
                <a:moveTo>
                  <a:pt x="5333" y="119633"/>
                </a:moveTo>
                <a:lnTo>
                  <a:pt x="44196" y="277368"/>
                </a:lnTo>
                <a:lnTo>
                  <a:pt x="150876" y="520445"/>
                </a:lnTo>
                <a:lnTo>
                  <a:pt x="264414" y="688086"/>
                </a:lnTo>
                <a:lnTo>
                  <a:pt x="336804" y="713231"/>
                </a:lnTo>
                <a:lnTo>
                  <a:pt x="372618" y="638556"/>
                </a:lnTo>
                <a:lnTo>
                  <a:pt x="320040" y="439673"/>
                </a:lnTo>
                <a:lnTo>
                  <a:pt x="220980" y="214122"/>
                </a:lnTo>
                <a:lnTo>
                  <a:pt x="140208" y="73914"/>
                </a:lnTo>
                <a:lnTo>
                  <a:pt x="64008" y="761"/>
                </a:lnTo>
                <a:lnTo>
                  <a:pt x="4571" y="0"/>
                </a:lnTo>
                <a:lnTo>
                  <a:pt x="0" y="67055"/>
                </a:lnTo>
                <a:lnTo>
                  <a:pt x="51054" y="38861"/>
                </a:lnTo>
                <a:lnTo>
                  <a:pt x="138683" y="152400"/>
                </a:lnTo>
                <a:lnTo>
                  <a:pt x="230885" y="315467"/>
                </a:lnTo>
                <a:lnTo>
                  <a:pt x="307085" y="544830"/>
                </a:lnTo>
                <a:lnTo>
                  <a:pt x="297942" y="655320"/>
                </a:lnTo>
                <a:lnTo>
                  <a:pt x="225552" y="591312"/>
                </a:lnTo>
                <a:lnTo>
                  <a:pt x="101346" y="344423"/>
                </a:lnTo>
                <a:lnTo>
                  <a:pt x="22859" y="86868"/>
                </a:lnTo>
                <a:lnTo>
                  <a:pt x="5333" y="11963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7775575" y="266573"/>
            <a:ext cx="681990" cy="1480566"/>
          </a:xfrm>
          <a:custGeom>
            <a:avLst/>
            <a:gdLst>
              <a:gd name="connsiteX0" fmla="*/ 0 w 681990"/>
              <a:gd name="connsiteY0" fmla="*/ 0 h 1480566"/>
              <a:gd name="connsiteX1" fmla="*/ 667512 w 681990"/>
              <a:gd name="connsiteY1" fmla="*/ 1480566 h 1480566"/>
              <a:gd name="connsiteX2" fmla="*/ 681990 w 681990"/>
              <a:gd name="connsiteY2" fmla="*/ 1395222 h 1480566"/>
              <a:gd name="connsiteX3" fmla="*/ 41909 w 681990"/>
              <a:gd name="connsiteY3" fmla="*/ 1524 h 1480566"/>
              <a:gd name="connsiteX4" fmla="*/ 0 w 681990"/>
              <a:gd name="connsiteY4" fmla="*/ 0 h 148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1990" h="1480566">
                <a:moveTo>
                  <a:pt x="0" y="0"/>
                </a:moveTo>
                <a:lnTo>
                  <a:pt x="667512" y="1480566"/>
                </a:lnTo>
                <a:lnTo>
                  <a:pt x="681990" y="1395222"/>
                </a:lnTo>
                <a:lnTo>
                  <a:pt x="41909" y="1524"/>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7729093" y="38734"/>
            <a:ext cx="1169669" cy="2086356"/>
          </a:xfrm>
          <a:custGeom>
            <a:avLst/>
            <a:gdLst>
              <a:gd name="connsiteX0" fmla="*/ 749045 w 1169669"/>
              <a:gd name="connsiteY0" fmla="*/ 1773174 h 2086356"/>
              <a:gd name="connsiteX1" fmla="*/ 816864 w 1169669"/>
              <a:gd name="connsiteY1" fmla="*/ 1674875 h 2086356"/>
              <a:gd name="connsiteX2" fmla="*/ 998219 w 1169669"/>
              <a:gd name="connsiteY2" fmla="*/ 1597914 h 2086356"/>
              <a:gd name="connsiteX3" fmla="*/ 877823 w 1169669"/>
              <a:gd name="connsiteY3" fmla="*/ 1577340 h 2086356"/>
              <a:gd name="connsiteX4" fmla="*/ 750569 w 1169669"/>
              <a:gd name="connsiteY4" fmla="*/ 1638300 h 2086356"/>
              <a:gd name="connsiteX5" fmla="*/ 823721 w 1169669"/>
              <a:gd name="connsiteY5" fmla="*/ 1558290 h 2086356"/>
              <a:gd name="connsiteX6" fmla="*/ 973835 w 1169669"/>
              <a:gd name="connsiteY6" fmla="*/ 1500378 h 2086356"/>
              <a:gd name="connsiteX7" fmla="*/ 323088 w 1169669"/>
              <a:gd name="connsiteY7" fmla="*/ 64008 h 2086356"/>
              <a:gd name="connsiteX8" fmla="*/ 132588 w 1169669"/>
              <a:gd name="connsiteY8" fmla="*/ 60198 h 2086356"/>
              <a:gd name="connsiteX9" fmla="*/ 0 w 1169669"/>
              <a:gd name="connsiteY9" fmla="*/ 96012 h 2086356"/>
              <a:gd name="connsiteX10" fmla="*/ 128015 w 1169669"/>
              <a:gd name="connsiteY10" fmla="*/ 0 h 2086356"/>
              <a:gd name="connsiteX11" fmla="*/ 361950 w 1169669"/>
              <a:gd name="connsiteY11" fmla="*/ 19050 h 2086356"/>
              <a:gd name="connsiteX12" fmla="*/ 1120139 w 1169669"/>
              <a:gd name="connsiteY12" fmla="*/ 1684781 h 2086356"/>
              <a:gd name="connsiteX13" fmla="*/ 1098041 w 1169669"/>
              <a:gd name="connsiteY13" fmla="*/ 1844040 h 2086356"/>
              <a:gd name="connsiteX14" fmla="*/ 1169669 w 1169669"/>
              <a:gd name="connsiteY14" fmla="*/ 2086356 h 2086356"/>
              <a:gd name="connsiteX15" fmla="*/ 1097279 w 1169669"/>
              <a:gd name="connsiteY15" fmla="*/ 2084831 h 2086356"/>
              <a:gd name="connsiteX16" fmla="*/ 1112519 w 1169669"/>
              <a:gd name="connsiteY16" fmla="*/ 2030729 h 2086356"/>
              <a:gd name="connsiteX17" fmla="*/ 1060703 w 1169669"/>
              <a:gd name="connsiteY17" fmla="*/ 1868424 h 2086356"/>
              <a:gd name="connsiteX18" fmla="*/ 959357 w 1169669"/>
              <a:gd name="connsiteY18" fmla="*/ 1897379 h 2086356"/>
              <a:gd name="connsiteX19" fmla="*/ 915162 w 1169669"/>
              <a:gd name="connsiteY19" fmla="*/ 1864613 h 2086356"/>
              <a:gd name="connsiteX20" fmla="*/ 1030223 w 1169669"/>
              <a:gd name="connsiteY20" fmla="*/ 1827275 h 2086356"/>
              <a:gd name="connsiteX21" fmla="*/ 979169 w 1169669"/>
              <a:gd name="connsiteY21" fmla="*/ 1789175 h 2086356"/>
              <a:gd name="connsiteX22" fmla="*/ 1040891 w 1169669"/>
              <a:gd name="connsiteY22" fmla="*/ 1739646 h 2086356"/>
              <a:gd name="connsiteX23" fmla="*/ 934973 w 1169669"/>
              <a:gd name="connsiteY23" fmla="*/ 1747266 h 2086356"/>
              <a:gd name="connsiteX24" fmla="*/ 976121 w 1169669"/>
              <a:gd name="connsiteY24" fmla="*/ 1677162 h 2086356"/>
              <a:gd name="connsiteX25" fmla="*/ 749045 w 1169669"/>
              <a:gd name="connsiteY25" fmla="*/ 1773174 h 20863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169669" h="2086356">
                <a:moveTo>
                  <a:pt x="749045" y="1773174"/>
                </a:moveTo>
                <a:lnTo>
                  <a:pt x="816864" y="1674875"/>
                </a:lnTo>
                <a:lnTo>
                  <a:pt x="998219" y="1597914"/>
                </a:lnTo>
                <a:lnTo>
                  <a:pt x="877823" y="1577340"/>
                </a:lnTo>
                <a:lnTo>
                  <a:pt x="750569" y="1638300"/>
                </a:lnTo>
                <a:lnTo>
                  <a:pt x="823721" y="1558290"/>
                </a:lnTo>
                <a:lnTo>
                  <a:pt x="973835" y="1500378"/>
                </a:lnTo>
                <a:lnTo>
                  <a:pt x="323088" y="64008"/>
                </a:lnTo>
                <a:lnTo>
                  <a:pt x="132588" y="60198"/>
                </a:lnTo>
                <a:lnTo>
                  <a:pt x="0" y="96012"/>
                </a:lnTo>
                <a:lnTo>
                  <a:pt x="128015" y="0"/>
                </a:lnTo>
                <a:lnTo>
                  <a:pt x="361950" y="19050"/>
                </a:lnTo>
                <a:lnTo>
                  <a:pt x="1120139" y="1684781"/>
                </a:lnTo>
                <a:lnTo>
                  <a:pt x="1098041" y="1844040"/>
                </a:lnTo>
                <a:lnTo>
                  <a:pt x="1169669" y="2086356"/>
                </a:lnTo>
                <a:lnTo>
                  <a:pt x="1097279" y="2084831"/>
                </a:lnTo>
                <a:lnTo>
                  <a:pt x="1112519" y="2030729"/>
                </a:lnTo>
                <a:lnTo>
                  <a:pt x="1060703" y="1868424"/>
                </a:lnTo>
                <a:lnTo>
                  <a:pt x="959357" y="1897379"/>
                </a:lnTo>
                <a:lnTo>
                  <a:pt x="915162" y="1864613"/>
                </a:lnTo>
                <a:lnTo>
                  <a:pt x="1030223" y="1827275"/>
                </a:lnTo>
                <a:lnTo>
                  <a:pt x="979169" y="1789175"/>
                </a:lnTo>
                <a:lnTo>
                  <a:pt x="1040891" y="1739646"/>
                </a:lnTo>
                <a:lnTo>
                  <a:pt x="934973" y="1747266"/>
                </a:lnTo>
                <a:lnTo>
                  <a:pt x="976121" y="1677162"/>
                </a:lnTo>
                <a:lnTo>
                  <a:pt x="749045" y="177317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8395081" y="1449959"/>
            <a:ext cx="301752" cy="142494"/>
          </a:xfrm>
          <a:custGeom>
            <a:avLst/>
            <a:gdLst>
              <a:gd name="connsiteX0" fmla="*/ 29718 w 301752"/>
              <a:gd name="connsiteY0" fmla="*/ 142494 h 142494"/>
              <a:gd name="connsiteX1" fmla="*/ 102870 w 301752"/>
              <a:gd name="connsiteY1" fmla="*/ 70104 h 142494"/>
              <a:gd name="connsiteX2" fmla="*/ 301752 w 301752"/>
              <a:gd name="connsiteY2" fmla="*/ 28955 h 142494"/>
              <a:gd name="connsiteX3" fmla="*/ 285750 w 301752"/>
              <a:gd name="connsiteY3" fmla="*/ 0 h 142494"/>
              <a:gd name="connsiteX4" fmla="*/ 152400 w 301752"/>
              <a:gd name="connsiteY4" fmla="*/ 11430 h 142494"/>
              <a:gd name="connsiteX5" fmla="*/ 0 w 301752"/>
              <a:gd name="connsiteY5" fmla="*/ 106680 h 142494"/>
              <a:gd name="connsiteX6" fmla="*/ 29718 w 301752"/>
              <a:gd name="connsiteY6" fmla="*/ 142494 h 1424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01752" h="142494">
                <a:moveTo>
                  <a:pt x="29718" y="142494"/>
                </a:moveTo>
                <a:lnTo>
                  <a:pt x="102870" y="70104"/>
                </a:lnTo>
                <a:lnTo>
                  <a:pt x="301752" y="28955"/>
                </a:lnTo>
                <a:lnTo>
                  <a:pt x="285750" y="0"/>
                </a:lnTo>
                <a:lnTo>
                  <a:pt x="152400" y="11430"/>
                </a:lnTo>
                <a:lnTo>
                  <a:pt x="0" y="106680"/>
                </a:lnTo>
                <a:lnTo>
                  <a:pt x="29718" y="14249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8322703" y="1307464"/>
            <a:ext cx="319278" cy="153924"/>
          </a:xfrm>
          <a:custGeom>
            <a:avLst/>
            <a:gdLst>
              <a:gd name="connsiteX0" fmla="*/ 18288 w 319278"/>
              <a:gd name="connsiteY0" fmla="*/ 153924 h 153924"/>
              <a:gd name="connsiteX1" fmla="*/ 131826 w 319278"/>
              <a:gd name="connsiteY1" fmla="*/ 69342 h 153924"/>
              <a:gd name="connsiteX2" fmla="*/ 319278 w 319278"/>
              <a:gd name="connsiteY2" fmla="*/ 60960 h 153924"/>
              <a:gd name="connsiteX3" fmla="*/ 290321 w 319278"/>
              <a:gd name="connsiteY3" fmla="*/ 0 h 153924"/>
              <a:gd name="connsiteX4" fmla="*/ 136397 w 319278"/>
              <a:gd name="connsiteY4" fmla="*/ 32004 h 153924"/>
              <a:gd name="connsiteX5" fmla="*/ 0 w 319278"/>
              <a:gd name="connsiteY5" fmla="*/ 105156 h 153924"/>
              <a:gd name="connsiteX6" fmla="*/ 18288 w 319278"/>
              <a:gd name="connsiteY6" fmla="*/ 153924 h 1539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19278" h="153924">
                <a:moveTo>
                  <a:pt x="18288" y="153924"/>
                </a:moveTo>
                <a:lnTo>
                  <a:pt x="131826" y="69342"/>
                </a:lnTo>
                <a:lnTo>
                  <a:pt x="319278" y="60960"/>
                </a:lnTo>
                <a:lnTo>
                  <a:pt x="290321" y="0"/>
                </a:lnTo>
                <a:lnTo>
                  <a:pt x="136397" y="32004"/>
                </a:lnTo>
                <a:lnTo>
                  <a:pt x="0" y="105156"/>
                </a:lnTo>
                <a:lnTo>
                  <a:pt x="18288" y="153924"/>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7891399" y="371729"/>
            <a:ext cx="329946" cy="147828"/>
          </a:xfrm>
          <a:custGeom>
            <a:avLst/>
            <a:gdLst>
              <a:gd name="connsiteX0" fmla="*/ 22097 w 329946"/>
              <a:gd name="connsiteY0" fmla="*/ 147828 h 147828"/>
              <a:gd name="connsiteX1" fmla="*/ 125730 w 329946"/>
              <a:gd name="connsiteY1" fmla="*/ 67818 h 147828"/>
              <a:gd name="connsiteX2" fmla="*/ 329945 w 329946"/>
              <a:gd name="connsiteY2" fmla="*/ 54863 h 147828"/>
              <a:gd name="connsiteX3" fmla="*/ 302514 w 329946"/>
              <a:gd name="connsiteY3" fmla="*/ 0 h 147828"/>
              <a:gd name="connsiteX4" fmla="*/ 121157 w 329946"/>
              <a:gd name="connsiteY4" fmla="*/ 25145 h 147828"/>
              <a:gd name="connsiteX5" fmla="*/ 0 w 329946"/>
              <a:gd name="connsiteY5" fmla="*/ 103632 h 147828"/>
              <a:gd name="connsiteX6" fmla="*/ 22097 w 329946"/>
              <a:gd name="connsiteY6" fmla="*/ 147828 h 1478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9946" h="147828">
                <a:moveTo>
                  <a:pt x="22097" y="147828"/>
                </a:moveTo>
                <a:lnTo>
                  <a:pt x="125730" y="67818"/>
                </a:lnTo>
                <a:lnTo>
                  <a:pt x="329945" y="54863"/>
                </a:lnTo>
                <a:lnTo>
                  <a:pt x="302514" y="0"/>
                </a:lnTo>
                <a:lnTo>
                  <a:pt x="121157" y="25145"/>
                </a:lnTo>
                <a:lnTo>
                  <a:pt x="0" y="103632"/>
                </a:lnTo>
                <a:lnTo>
                  <a:pt x="22097" y="14782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836547" y="256666"/>
            <a:ext cx="325373" cy="150875"/>
          </a:xfrm>
          <a:custGeom>
            <a:avLst/>
            <a:gdLst>
              <a:gd name="connsiteX0" fmla="*/ 28956 w 325373"/>
              <a:gd name="connsiteY0" fmla="*/ 150875 h 150875"/>
              <a:gd name="connsiteX1" fmla="*/ 114300 w 325373"/>
              <a:gd name="connsiteY1" fmla="*/ 79248 h 150875"/>
              <a:gd name="connsiteX2" fmla="*/ 325374 w 325373"/>
              <a:gd name="connsiteY2" fmla="*/ 40386 h 150875"/>
              <a:gd name="connsiteX3" fmla="*/ 300228 w 325373"/>
              <a:gd name="connsiteY3" fmla="*/ 0 h 150875"/>
              <a:gd name="connsiteX4" fmla="*/ 87630 w 325373"/>
              <a:gd name="connsiteY4" fmla="*/ 41147 h 150875"/>
              <a:gd name="connsiteX5" fmla="*/ 0 w 325373"/>
              <a:gd name="connsiteY5" fmla="*/ 107441 h 150875"/>
              <a:gd name="connsiteX6" fmla="*/ 28956 w 325373"/>
              <a:gd name="connsiteY6" fmla="*/ 150875 h 1508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5373" h="150875">
                <a:moveTo>
                  <a:pt x="28956" y="150875"/>
                </a:moveTo>
                <a:lnTo>
                  <a:pt x="114300" y="79248"/>
                </a:lnTo>
                <a:lnTo>
                  <a:pt x="325374" y="40386"/>
                </a:lnTo>
                <a:lnTo>
                  <a:pt x="300228" y="0"/>
                </a:lnTo>
                <a:lnTo>
                  <a:pt x="87630" y="41147"/>
                </a:lnTo>
                <a:lnTo>
                  <a:pt x="0" y="107441"/>
                </a:lnTo>
                <a:lnTo>
                  <a:pt x="28956" y="15087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713865" y="124079"/>
            <a:ext cx="102108" cy="167640"/>
          </a:xfrm>
          <a:custGeom>
            <a:avLst/>
            <a:gdLst>
              <a:gd name="connsiteX0" fmla="*/ 35052 w 102108"/>
              <a:gd name="connsiteY0" fmla="*/ 0 h 167640"/>
              <a:gd name="connsiteX1" fmla="*/ 102108 w 102108"/>
              <a:gd name="connsiteY1" fmla="*/ 152399 h 167640"/>
              <a:gd name="connsiteX2" fmla="*/ 67056 w 102108"/>
              <a:gd name="connsiteY2" fmla="*/ 167640 h 167640"/>
              <a:gd name="connsiteX3" fmla="*/ 0 w 102108"/>
              <a:gd name="connsiteY3" fmla="*/ 15239 h 167640"/>
              <a:gd name="connsiteX4" fmla="*/ 35052 w 102108"/>
              <a:gd name="connsiteY4" fmla="*/ 0 h 167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2108" h="167640">
                <a:moveTo>
                  <a:pt x="35052" y="0"/>
                </a:moveTo>
                <a:lnTo>
                  <a:pt x="102108" y="152399"/>
                </a:lnTo>
                <a:lnTo>
                  <a:pt x="67056" y="167640"/>
                </a:lnTo>
                <a:lnTo>
                  <a:pt x="0" y="15239"/>
                </a:lnTo>
                <a:lnTo>
                  <a:pt x="35052"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469900" y="342900"/>
            <a:ext cx="7511672" cy="4336893"/>
          </a:xfrm>
          <a:prstGeom prst="rect">
            <a:avLst/>
          </a:prstGeom>
          <a:noFill/>
        </p:spPr>
        <p:txBody>
          <a:bodyPr wrap="none" lIns="0" tIns="0" rIns="0" rtlCol="0">
            <a:spAutoFit/>
          </a:bodyPr>
          <a:lstStyle/>
          <a:p>
            <a:pPr>
              <a:lnSpc>
                <a:spcPts val="5200"/>
              </a:lnSpc>
              <a:tabLst>
                <a:tab pos="342900" algn="l"/>
                <a:tab pos="2057400" algn="l"/>
              </a:tabLst>
            </a:pPr>
            <a:r>
              <a:rPr lang="en-US" altLang="zh-CN" dirty="0"/>
              <a:t>		</a:t>
            </a:r>
            <a:r>
              <a:rPr lang="en-US" altLang="zh-CN" sz="4002" b="1" dirty="0">
                <a:solidFill>
                  <a:srgbClr val="3D00EA"/>
                </a:solidFill>
                <a:latin typeface="å¾®è½¯éé»" pitchFamily="18" charset="0"/>
                <a:cs typeface="å¾®è½¯éé»" pitchFamily="18" charset="0"/>
              </a:rPr>
              <a:t>相关主要国际会议</a:t>
            </a:r>
          </a:p>
          <a:p>
            <a:pPr>
              <a:lnSpc>
                <a:spcPts val="1000"/>
              </a:lnSpc>
            </a:pPr>
            <a:endParaRPr lang="en-US" altLang="zh-CN" dirty="0"/>
          </a:p>
          <a:p>
            <a:pPr>
              <a:lnSpc>
                <a:spcPts val="43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软件工程综合性会议：</a:t>
            </a:r>
            <a:r>
              <a:rPr lang="en-US" altLang="zh-CN" sz="2802" b="1" dirty="0">
                <a:solidFill>
                  <a:srgbClr val="000000"/>
                </a:solidFill>
                <a:latin typeface="Comic Sans MS" pitchFamily="18" charset="0"/>
                <a:cs typeface="Comic Sans MS" pitchFamily="18" charset="0"/>
              </a:rPr>
              <a:t>ICSE,</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ESEC/FSE,</a:t>
            </a:r>
          </a:p>
          <a:p>
            <a:pPr>
              <a:lnSpc>
                <a:spcPts val="3300"/>
              </a:lnSpc>
              <a:tabLst>
                <a:tab pos="342900" algn="l"/>
                <a:tab pos="2057400" algn="l"/>
              </a:tabLst>
            </a:pPr>
            <a:r>
              <a:rPr lang="en-US" altLang="zh-CN" dirty="0"/>
              <a:t>	</a:t>
            </a:r>
            <a:r>
              <a:rPr lang="en-US" altLang="zh-CN" sz="2802" b="1" dirty="0">
                <a:solidFill>
                  <a:srgbClr val="000000"/>
                </a:solidFill>
                <a:latin typeface="Comic Sans MS" pitchFamily="18" charset="0"/>
                <a:cs typeface="Comic Sans MS" pitchFamily="18" charset="0"/>
              </a:rPr>
              <a:t>ASE,</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ECOOP,</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FASE,</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APSEC,</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CAiSE</a:t>
            </a:r>
          </a:p>
          <a:p>
            <a:pPr>
              <a:lnSpc>
                <a:spcPts val="40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需求工程：</a:t>
            </a:r>
            <a:r>
              <a:rPr lang="en-US" altLang="zh-CN" sz="2802" b="1" dirty="0">
                <a:solidFill>
                  <a:srgbClr val="000000"/>
                </a:solidFill>
                <a:latin typeface="Comic Sans MS" pitchFamily="18" charset="0"/>
                <a:cs typeface="Comic Sans MS" pitchFamily="18" charset="0"/>
              </a:rPr>
              <a:t>RE</a:t>
            </a:r>
          </a:p>
          <a:p>
            <a:pPr>
              <a:lnSpc>
                <a:spcPts val="40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软件复用及软件构件：</a:t>
            </a:r>
            <a:r>
              <a:rPr lang="en-US" altLang="zh-CN" sz="2802" b="1" dirty="0">
                <a:solidFill>
                  <a:srgbClr val="000000"/>
                </a:solidFill>
                <a:latin typeface="Comic Sans MS" pitchFamily="18" charset="0"/>
                <a:cs typeface="Comic Sans MS" pitchFamily="18" charset="0"/>
              </a:rPr>
              <a:t>ICSR,</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CBSE,</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GPCE</a:t>
            </a:r>
          </a:p>
          <a:p>
            <a:pPr>
              <a:lnSpc>
                <a:spcPts val="40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软件产品线及软件体系结构：</a:t>
            </a:r>
            <a:r>
              <a:rPr lang="en-US" altLang="zh-CN" sz="2802" b="1" dirty="0">
                <a:solidFill>
                  <a:srgbClr val="FF0000"/>
                </a:solidFill>
                <a:latin typeface="Comic Sans MS" pitchFamily="18" charset="0"/>
                <a:cs typeface="Comic Sans MS" pitchFamily="18" charset="0"/>
              </a:rPr>
              <a:t>WICSA</a:t>
            </a:r>
            <a:r>
              <a:rPr lang="en-US" altLang="zh-CN" sz="2802" b="1" dirty="0">
                <a:solidFill>
                  <a:srgbClr val="00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SPLC</a:t>
            </a:r>
          </a:p>
          <a:p>
            <a:pPr>
              <a:lnSpc>
                <a:spcPts val="40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err="1">
                <a:solidFill>
                  <a:srgbClr val="000000"/>
                </a:solidFill>
                <a:latin typeface="å¾®è½¯éé»" pitchFamily="18" charset="0"/>
                <a:cs typeface="å¾®è½¯éé»" pitchFamily="18" charset="0"/>
              </a:rPr>
              <a:t>软件维护与再工程：</a:t>
            </a:r>
            <a:r>
              <a:rPr lang="en-US" altLang="zh-CN" sz="2802" b="1" dirty="0" err="1">
                <a:solidFill>
                  <a:srgbClr val="000000"/>
                </a:solidFill>
                <a:latin typeface="Comic Sans MS" pitchFamily="18" charset="0"/>
                <a:cs typeface="Comic Sans MS" pitchFamily="18" charset="0"/>
              </a:rPr>
              <a:t>ICSME</a:t>
            </a:r>
            <a:r>
              <a:rPr lang="en-US" altLang="zh-CN" sz="2802" b="1" dirty="0">
                <a:solidFill>
                  <a:srgbClr val="00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SANER</a:t>
            </a:r>
          </a:p>
          <a:p>
            <a:pPr>
              <a:lnSpc>
                <a:spcPts val="40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面向方面的软件开发：</a:t>
            </a:r>
            <a:r>
              <a:rPr lang="en-US" altLang="zh-CN" sz="2802" b="1" dirty="0">
                <a:solidFill>
                  <a:srgbClr val="000000"/>
                </a:solidFill>
                <a:latin typeface="Comic Sans MS" pitchFamily="18" charset="0"/>
                <a:cs typeface="Comic Sans MS" pitchFamily="18" charset="0"/>
              </a:rPr>
              <a:t>AOSD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3" name="TextBox 1"/>
          <p:cNvSpPr txBox="1"/>
          <p:nvPr/>
        </p:nvSpPr>
        <p:spPr>
          <a:xfrm>
            <a:off x="8026400" y="6273800"/>
            <a:ext cx="4826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10/75</a:t>
            </a:r>
          </a:p>
        </p:txBody>
      </p:sp>
      <p:sp>
        <p:nvSpPr>
          <p:cNvPr id="4" name="TextBox 1"/>
          <p:cNvSpPr txBox="1"/>
          <p:nvPr/>
        </p:nvSpPr>
        <p:spPr>
          <a:xfrm>
            <a:off x="1765300" y="215900"/>
            <a:ext cx="5588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软件体系结构研究的发展</a:t>
            </a:r>
          </a:p>
        </p:txBody>
      </p:sp>
      <p:pic>
        <p:nvPicPr>
          <p:cNvPr id="5" name="图片 4">
            <a:extLst>
              <a:ext uri="{FF2B5EF4-FFF2-40B4-BE49-F238E27FC236}">
                <a16:creationId xmlns:a16="http://schemas.microsoft.com/office/drawing/2014/main" id="{D266C61D-799A-2341-9CA9-A1CCBA104578}"/>
              </a:ext>
            </a:extLst>
          </p:cNvPr>
          <p:cNvPicPr>
            <a:picLocks noChangeAspect="1"/>
          </p:cNvPicPr>
          <p:nvPr/>
        </p:nvPicPr>
        <p:blipFill>
          <a:blip r:embed="rId3"/>
          <a:stretch>
            <a:fillRect/>
          </a:stretch>
        </p:blipFill>
        <p:spPr>
          <a:xfrm>
            <a:off x="22412" y="863785"/>
            <a:ext cx="9144000" cy="59133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1022</Words>
  <Application>Microsoft Macintosh PowerPoint</Application>
  <PresentationFormat>全屏显示(4:3)</PresentationFormat>
  <Paragraphs>1191</Paragraphs>
  <Slides>80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80</vt:i4>
      </vt:variant>
    </vt:vector>
  </HeadingPairs>
  <TitlesOfParts>
    <vt:vector size="93" baseType="lpstr">
      <vt:lpstr>å¾®è½¯éé»</vt:lpstr>
      <vt:lpstr>æ°å®ä½</vt:lpstr>
      <vt:lpstr>SimSun</vt:lpstr>
      <vt:lpstr>SimSun</vt:lpstr>
      <vt:lpstr>Microsoft YaHei</vt:lpstr>
      <vt:lpstr>等线</vt:lpstr>
      <vt:lpstr>SimHei</vt:lpstr>
      <vt:lpstr>Arial</vt:lpstr>
      <vt:lpstr>Calibri</vt:lpstr>
      <vt:lpstr>Comic Sans MS</vt:lpstr>
      <vt:lpstr>Times New Roman</vt:lpstr>
      <vt:lpstr>Wingdings</vt:lpstr>
      <vt:lpstr>Office Theme</vt:lpstr>
      <vt:lpstr>PowerPoint 演示文稿</vt:lpstr>
      <vt:lpstr>PowerPoint 演示文稿</vt:lpstr>
      <vt:lpstr>PowerPoint 演示文稿</vt:lpstr>
      <vt:lpstr>软件体系结构(SA)的定义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计算机语言的变迁与复用的提升图示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李宏伟</cp:lastModifiedBy>
  <cp:revision>23</cp:revision>
  <dcterms:created xsi:type="dcterms:W3CDTF">2006-08-16T00:00:00Z</dcterms:created>
  <dcterms:modified xsi:type="dcterms:W3CDTF">2018-10-22T13:21:49Z</dcterms:modified>
</cp:coreProperties>
</file>