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>
      <p:cViewPr varScale="1">
        <p:scale>
          <a:sx n="89" d="100"/>
          <a:sy n="89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4806-99E3-D14E-8B81-66C2AE00CDE1}" type="datetimeFigureOut">
              <a:rPr kumimoji="1" lang="zh-CN" altLang="en-US" smtClean="0"/>
              <a:t>2018/11/12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10F0E-70F3-B040-AFB9-A3CCEB580C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61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æ°å®ä½" pitchFamily="18" charset="0"/>
              <a:cs typeface="æ°å®ä½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0F0E-70F3-B040-AFB9-A3CCEB580C0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04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0F0E-70F3-B040-AFB9-A3CCEB580C0A}" type="slidenum">
              <a:rPr kumimoji="1" lang="zh-CN" altLang="en-US" smtClean="0"/>
              <a:t>58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7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9F38-7F81-E642-A8F3-AB84156BCE59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8E0-BE0E-9F48-80AF-EE6312DDED30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263B-701F-394C-AE74-8E4378E565CA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3541-0C2A-0D4D-8025-1984940CE492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93BDCB-02D7-CE4F-B2CF-05223EF638E3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DEA2-D3DE-E84E-882C-13F34381CB98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B48A-B04D-C245-8222-3782BB234500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38BEF1-255E-C24D-B97F-8044FB13E5EA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2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1C8E-F62C-1B44-8035-985C543404AB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702-6FCA-A841-B420-F8A9351E7649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672E-5A76-1249-8C6B-DB75E6FC9168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E5B4ED-115E-CC40-B250-9A654A06AC64}" type="datetime1">
              <a:rPr lang="zh-CN" altLang="en-US" smtClean="0"/>
              <a:t>2018/11/12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100" y="2768600"/>
            <a:ext cx="5499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100"/>
              </a:lnSpc>
              <a:tabLst/>
            </a:pPr>
            <a:r>
              <a:rPr lang="en-US" altLang="zh-CN" sz="72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073400" y="3949700"/>
            <a:ext cx="29718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6.</a:t>
            </a:r>
            <a:r>
              <a:rPr lang="en-US" altLang="zh-CN" sz="40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软件产品线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752600" y="5803900"/>
            <a:ext cx="3052118" cy="47320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802" dirty="0" err="1">
                <a:solidFill>
                  <a:srgbClr val="000000"/>
                </a:solidFill>
                <a:latin typeface="Microsoft YaHei" pitchFamily="18" charset="0"/>
                <a:cs typeface="Microsoft YaHei" pitchFamily="18" charset="0"/>
              </a:rPr>
              <a:t>计算机学院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802" dirty="0">
                <a:solidFill>
                  <a:srgbClr val="000000"/>
                </a:solidFill>
                <a:latin typeface="Microsoft YaHei" pitchFamily="18" charset="0"/>
                <a:cs typeface="Times New Roman" pitchFamily="18" charset="0"/>
              </a:rPr>
              <a:t>李宏伟</a:t>
            </a:r>
            <a:endParaRPr lang="en-US" altLang="zh-CN" sz="2802" dirty="0">
              <a:solidFill>
                <a:srgbClr val="000000"/>
              </a:solidFill>
              <a:latin typeface="Microsoft YaHei" pitchFamily="18" charset="0"/>
              <a:cs typeface="Microsoft YaHei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953000" y="5761298"/>
            <a:ext cx="3318216" cy="498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400" b="1" u="sng" dirty="0" err="1">
                <a:latin typeface="Comic Sans MS" pitchFamily="18" charset="0"/>
                <a:cs typeface="Comic Sans MS" pitchFamily="18" charset="0"/>
              </a:rPr>
              <a:t>lihongwei@jxnu.edu.cn</a:t>
            </a:r>
            <a:endParaRPr lang="en-US" altLang="zh-CN" sz="2400" b="1" u="sng" dirty="0"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5035" t="12945" r="9371" b="36586"/>
          <a:stretch/>
        </p:blipFill>
        <p:spPr bwMode="auto">
          <a:xfrm>
            <a:off x="457200" y="876300"/>
            <a:ext cx="7772400" cy="34163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2273300" y="215900"/>
            <a:ext cx="4572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软件产品线开发过程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4292600"/>
            <a:ext cx="8140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统一的产品线级的开发管理机制（包括范围及可变性管理、配置管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4622800"/>
            <a:ext cx="8140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理、项目管理等）：将领域范围内各个产品开发项目纳入到统一的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7500" y="4953000"/>
            <a:ext cx="8432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控制中，同时兼顾特定产品的用户需求以及产品线的整体发展目标，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17500" y="5283200"/>
            <a:ext cx="7302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从而保证产品线在支持应用产品开发的同时能够持续的发展</a:t>
            </a: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FBEEDD5-F0AE-C340-B197-E42CA2DD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891F1F8-EB22-DB46-B1DF-C1977A05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469900" y="1206500"/>
            <a:ext cx="177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0A8147E0-7F2F-7B40-A796-36422538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6AC74F47-D0D6-6942-9F05-E9D63564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21600" cy="529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6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软件产品线开发将一系列相似的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软件项目纳入到统一的开发管理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之中，同时还加入了一个服务于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这些项目开发的领域工程过程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成功的产品线工程要求从组织的总体商业目标出发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对核心资产和产品开发项目进行统一的管理和协调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这种总体协调必须保证应用产品和核心资产之间能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够保持同步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EC78D313-DC36-F746-8DC1-B3FD939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608D6C6-B20C-2A48-B273-4BBFD450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83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软件产品线管理中的特殊问题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突出问题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核心资产开发和应用产品开发之间在价值取向甚至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思维方式都存在很大的差异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但二者又必须在管理、技术和规范等方面协调一致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这种两面性在传统工业中的生产线制造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例如汽车工业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中同样存在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这些工业领域的规范化管理和质量控制相对容易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而软件这种纯逻辑产品的根本特性导致了产品线管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理和协调在技术、文化和管理等方面的困难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175939B1-E734-3D4D-8055-3403AFDA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9E0CAE8B-35E3-1344-B2B8-DB73B363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21600" cy="539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软件产品线组织管理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核心资产开发和应用产品开发一般由不同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的开发团队担当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应用产品项目的角色是核心资产开发的消费者，二者在开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发组织内构成了一种内部供应链关系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两类项目的管理者都必须理解自己在产品线中的位置，以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及如何服务于产品线的总体目标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产品线经理扮演着双重角色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一方面要为单个应用项目的开发提供必要的支持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如核心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资产等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和约束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如开发的过程和技术规范等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同时还要建立产品线的总体开发指南、方针和规程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D608354-5DEE-2C4A-99D6-66AA26E8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85284317-9B11-3340-8395-18091815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53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软件产品线的管理任务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管理整个产品线的运作，包括核心资产和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产品开发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建立并且追踪产品线目标的实现；设置新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的策略方向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使整个组织处于就绪状态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与一般软件项目管理的区别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没有预先定义的结束点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侧重于高层监管而不是传统的中层管理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侧重于战略级的管理活动而不是单个项目管理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7B02E20-CD00-DE4C-984C-DFA25F3C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1576C5F7-AA7D-9B4F-B106-C4E36080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454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软件产品线管理实践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51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清晰地定义并描述软件产品线的思想，利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用各种场合持续地宣扬这一思想</a:t>
            </a:r>
          </a:p>
          <a:p>
            <a:pPr>
              <a:lnSpc>
                <a:spcPts val="47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明确整个团队、各个小组以及个人在产品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线内的工作目标，这些目标都必须与产品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线的总体目标和策略相一致</a:t>
            </a:r>
          </a:p>
          <a:p>
            <a:pPr>
              <a:lnSpc>
                <a:spcPts val="47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建立适当的晋升和激励机制，为遵循产品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线开发规范生产产品、对产品线改进做出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贡献以及提供了高质量可复用资产的个人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进行奖励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5F5087D-689C-0344-87FE-451034CC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5C8455BC-B0E2-0D45-B7E8-9457DF2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454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软件产品线管理实践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51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公开、持续地在团队内部交流产品线开发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的进展，使每个人都能感受到整个产品线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前进的步伐</a:t>
            </a:r>
          </a:p>
          <a:p>
            <a:pPr>
              <a:lnSpc>
                <a:spcPts val="47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对于那些抵制产品线开发实践推行，缺乏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所必需的创造力或者其他达不到产品线开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发需要的人，应该坚定地进行裁减</a:t>
            </a:r>
          </a:p>
          <a:p>
            <a:pPr>
              <a:lnSpc>
                <a:spcPts val="4700"/>
              </a:lnSpc>
              <a:tabLst>
                <a:tab pos="342900" algn="l"/>
                <a:tab pos="1498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了解产品线开发中所涉及到的技术变更，</a:t>
            </a:r>
          </a:p>
          <a:p>
            <a:pPr>
              <a:lnSpc>
                <a:spcPts val="37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尽量通过正式的培训使相关人员获得必要</a:t>
            </a:r>
          </a:p>
          <a:p>
            <a:pPr>
              <a:lnSpc>
                <a:spcPts val="38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的学习和了解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FA2D049-681E-AE44-92CA-CA4097F3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CAA7FA6F-D950-774B-937D-273FCF18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708900" cy="544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软件产品线管理实践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800"/>
              </a:lnSpc>
              <a:tabLst>
                <a:tab pos="342900" algn="l"/>
                <a:tab pos="14986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从更高层管理者那里争取到长期、坚定的产品</a:t>
            </a:r>
          </a:p>
          <a:p>
            <a:pPr>
              <a:lnSpc>
                <a:spcPts val="32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线开发支持，确保产品线正常运作所需要的资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金和其他基础设施和资源支持</a:t>
            </a:r>
          </a:p>
          <a:p>
            <a:pPr>
              <a:lnSpc>
                <a:spcPts val="4100"/>
              </a:lnSpc>
              <a:tabLst>
                <a:tab pos="342900" algn="l"/>
                <a:tab pos="14986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防止产品线开发人员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主要是核心资产开发人员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不必要的精力分散，例如高层领导或关系密切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的客户施压要求他们进行一些针对单个项目的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特殊改进</a:t>
            </a:r>
          </a:p>
          <a:p>
            <a:pPr>
              <a:lnSpc>
                <a:spcPts val="4100"/>
              </a:lnSpc>
              <a:tabLst>
                <a:tab pos="342900" algn="l"/>
                <a:tab pos="14986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利用组织中其他部分或者其他组织的支持和软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件资产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例如与组织中的资产管理、质量保障部</a:t>
            </a:r>
          </a:p>
          <a:p>
            <a:pPr>
              <a:lnSpc>
                <a:spcPts val="3300"/>
              </a:lnSpc>
              <a:tabLst>
                <a:tab pos="342900" algn="l"/>
                <a:tab pos="1498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门进行合作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，实现跨组织边界的开发工作集成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80C62797-0672-FA4E-AE39-F298F5A7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50B27B6-3D62-8A49-9C6F-DDC7D3F1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97800" cy="542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软件产品线技术管理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配置管理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数据收集、度量和追踪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构件获取途径</a:t>
            </a:r>
            <a:r>
              <a:rPr lang="en-US" altLang="zh-CN" sz="28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自行开发</a:t>
            </a:r>
            <a:r>
              <a:rPr lang="en-US" altLang="zh-CN" sz="28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购买</a:t>
            </a:r>
            <a:r>
              <a:rPr lang="en-US" altLang="zh-CN" sz="28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挖掘</a:t>
            </a:r>
            <a:r>
              <a:rPr lang="en-US" altLang="zh-CN" sz="28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委托开发</a:t>
            </a:r>
            <a:r>
              <a:rPr lang="en-US" altLang="zh-CN" sz="28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0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分析</a:t>
            </a:r>
          </a:p>
          <a:p>
            <a:pPr>
              <a:lnSpc>
                <a:spcPts val="39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过程定义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产品线范围确定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技术规划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技术风险管理</a:t>
            </a:r>
          </a:p>
          <a:p>
            <a:pPr>
              <a:lnSpc>
                <a:spcPts val="3800"/>
              </a:lnSpc>
              <a:tabLst>
                <a:tab pos="342900" algn="l"/>
                <a:tab pos="1803400" algn="l"/>
              </a:tabLst>
            </a:pPr>
            <a:r>
              <a:rPr lang="en-US" altLang="zh-CN" sz="28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工具支持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58DF6C2D-5649-4740-9901-C1068206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5B82D11C-C544-2B4A-9658-2DE4CF3F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8115300" cy="491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软件产品线配置管理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软件配置管理是对软件系统构造或维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护所用到的开发制品的变更进行评估、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协调、审批和实现的一种规范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产品线配置管理是一般系统配置管理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问题的多维版本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核心资产开发构成了一个配置维度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每个应用产品又构成了一种需要进行管理的配置维度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75D41148-1D1A-E849-9453-D4923936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90B717C9-BC6C-5748-AD6B-08E12289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55600"/>
            <a:ext cx="8001000" cy="521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软件产品线开发的实践模式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前摄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(proactive)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模式：完全单向的从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领域工程到应用系统工程的产品线开发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犹如传统软件开发中的瀑布模型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要求能够充分预见到当前以及未来的产品线需求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能为前期的产品线基础设施构建投入大量的时间和资源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产品线所针对的业务领域总是处于不断发展之中，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难以完全通过正向开发实现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通过应用产品开发的实践检验所发现的缺陷也将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推动领域核心资产的演化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07717B20-ED14-6548-BB9E-FB9509BC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0CE3078D-A699-FC45-9D63-3759A41C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454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软件产品线配置管理的困难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单个系统的每个版本都有一个与之相关的</a:t>
            </a:r>
          </a:p>
          <a:p>
            <a:pPr>
              <a:lnSpc>
                <a:spcPts val="37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配置，而产品线开发中每一个产品的每一</a:t>
            </a:r>
          </a:p>
          <a:p>
            <a:pPr>
              <a:lnSpc>
                <a:spcPts val="38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个版本都有一个相关的配置</a:t>
            </a:r>
          </a:p>
          <a:p>
            <a:pPr>
              <a:lnSpc>
                <a:spcPts val="4700"/>
              </a:lnSpc>
              <a:tabLst>
                <a:tab pos="3429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单个系统开发中，每个产品及其版本都可</a:t>
            </a:r>
          </a:p>
          <a:p>
            <a:pPr>
              <a:lnSpc>
                <a:spcPts val="37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以独立地进行配置管理，而产品线开发中</a:t>
            </a:r>
          </a:p>
          <a:p>
            <a:pPr>
              <a:lnSpc>
                <a:spcPts val="38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整个产品线必须置于统一的配置管理之中</a:t>
            </a:r>
          </a:p>
          <a:p>
            <a:pPr>
              <a:lnSpc>
                <a:spcPts val="4700"/>
              </a:lnSpc>
              <a:tabLst>
                <a:tab pos="3429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产品线配置管理必须对核心资产基础的配</a:t>
            </a:r>
          </a:p>
          <a:p>
            <a:pPr>
              <a:lnSpc>
                <a:spcPts val="3700"/>
              </a:lnSpc>
              <a:tabLst>
                <a:tab pos="3429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置以及产品开发者的使用情况进行管理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67495147-1241-1647-86E7-D8F6F22C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2A1ED80E-7537-394F-8B8D-4792A759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419100"/>
            <a:ext cx="7559762" cy="63042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两个维度配置管理的协调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在正向的产品线开发中，应用产品在核心资产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的基础上通过配置、扩展和修改得到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此后，核心资产与应用产品还将处于相对独立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的演化过程之中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产品线设计和构件实现的自我改进优化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某些应用产品反馈后而进行的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bug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修正和扩充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应用产品由于直接用户的需求变更而发生演化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二者之间的演化必须在产品线管理的统一控制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和协调下进行反馈和同步，否则整个产品线演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化可能处于混乱状态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1295400" algn="l"/>
                <a:tab pos="1841500" algn="l"/>
              </a:tabLst>
            </a:pPr>
            <a:r>
              <a:rPr lang="en-US" altLang="zh-CN" dirty="0"/>
              <a:t>			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3DBFB3FB-8EFD-BB4C-B6B2-A7FE69B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547F2D48-4006-5042-93A5-9C59358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2908300"/>
            <a:ext cx="7112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软件产品线工程中的挑战性问题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93B6F26E-94DB-4445-9C5C-83B85E2B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F9DA99A9-2B93-FE46-AFE5-8FE7431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355600"/>
            <a:ext cx="7962900" cy="533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软件产品线工程中的挑战性问题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0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如何确定软件产品线的范围：成本、效益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…</a:t>
            </a:r>
          </a:p>
          <a:p>
            <a:pPr>
              <a:lnSpc>
                <a:spcPts val="43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软件产品线中的需求工程：如何对领域内的</a:t>
            </a:r>
          </a:p>
          <a:p>
            <a:pPr>
              <a:lnSpc>
                <a:spcPts val="34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需求可变点进行分析和建模</a:t>
            </a:r>
          </a:p>
          <a:p>
            <a:pPr>
              <a:lnSpc>
                <a:spcPts val="44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如何在若干已存在的领域应用产品基础上实</a:t>
            </a:r>
          </a:p>
          <a:p>
            <a:pPr>
              <a:lnSpc>
                <a:spcPts val="34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现产品线需求或设计模型的抽取和恢复</a:t>
            </a:r>
          </a:p>
          <a:p>
            <a:pPr>
              <a:lnSpc>
                <a:spcPts val="44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软件可变性设计及实现中的可变点粒度问题</a:t>
            </a:r>
          </a:p>
          <a:p>
            <a:pPr>
              <a:lnSpc>
                <a:spcPts val="28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大粒度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类级、方法级可变性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：易于实现和管理，难以灵活支</a:t>
            </a:r>
          </a:p>
          <a:p>
            <a:pPr>
              <a:lnSpc>
                <a:spcPts val="20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持局部的可变点</a:t>
            </a:r>
          </a:p>
          <a:p>
            <a:pPr>
              <a:lnSpc>
                <a:spcPts val="31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细粒度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语句级、代码片段级可变性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：灵活、可支持大部分可</a:t>
            </a:r>
          </a:p>
          <a:p>
            <a:pPr>
              <a:lnSpc>
                <a:spcPts val="2000"/>
              </a:lnSpc>
              <a:tabLst>
                <a:tab pos="2286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变点实现，但较为分散不利于统一管理和配置</a:t>
            </a: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39D4A241-36C3-C94A-B2E2-09AE845A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6D1F350C-282D-8D43-A5D8-22DAA457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698500" y="203200"/>
            <a:ext cx="7721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软件产品线工程中的挑战性问题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155700"/>
            <a:ext cx="73914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如何以恰当的可变性实现技术和定制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配置</a:t>
            </a:r>
          </a:p>
          <a:p>
            <a:pPr>
              <a:lnSpc>
                <a:spcPts val="35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方法支持简单、高效应用产品定制和扩展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2159000"/>
            <a:ext cx="70612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79400" algn="l"/>
              </a:tabLst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可变性实现技术：条件编译、设计模式、参数化、泛型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</a:p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XVCL)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、反射、组装配置、面向方面的编程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(AOP)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、面向特征</a:t>
            </a:r>
          </a:p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的编程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(FOP)…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927100" y="3111500"/>
            <a:ext cx="7200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需求驱动的定制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配置：功能驱动、质量驱动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质量预测、推理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3492500"/>
            <a:ext cx="7581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如何在产品线演化过程中保持领域核心资产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469900" y="3987800"/>
            <a:ext cx="75819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和应用产品两个层次上的一致性和协调性</a:t>
            </a:r>
          </a:p>
          <a:p>
            <a:pPr>
              <a:lnSpc>
                <a:spcPts val="44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如何以增量的测试策略实现产品线领域核心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812800" y="4965700"/>
            <a:ext cx="4953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资产与应用产品级的测试复用</a:t>
            </a:r>
          </a:p>
        </p:txBody>
      </p:sp>
      <p:sp>
        <p:nvSpPr>
          <p:cNvPr id="49" name="页脚占位符 48">
            <a:extLst>
              <a:ext uri="{FF2B5EF4-FFF2-40B4-BE49-F238E27FC236}">
                <a16:creationId xmlns:a16="http://schemas.microsoft.com/office/drawing/2014/main" id="{D7EE32B1-0F4E-1240-8727-C6C55301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50" name="灯片编号占位符 49">
            <a:extLst>
              <a:ext uri="{FF2B5EF4-FFF2-40B4-BE49-F238E27FC236}">
                <a16:creationId xmlns:a16="http://schemas.microsoft.com/office/drawing/2014/main" id="{B864EB9E-6A8A-2E43-9AD0-BFFA50A9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1295400"/>
            <a:ext cx="101600" cy="440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2800" y="419100"/>
            <a:ext cx="7421904" cy="62658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498600" algn="l"/>
                <a:tab pos="17145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相关主要国际期刊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IEEE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Trans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ACM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Trans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S/W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Methodology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Annals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Maintenance: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Research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Practice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Empirical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Automated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Science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Computer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Programming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Intl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Knowledge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Requirements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Journal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Quality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Journal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498600" algn="l"/>
                <a:tab pos="17145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7C8A2F21-4A2B-F94D-8D74-07B31405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5E320246-D2FA-3F48-82DE-2F28AB1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342900"/>
            <a:ext cx="7497245" cy="43414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相关主要国际会议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3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软件工程综合性会议：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ICSE,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ESEC/FSE,</a:t>
            </a:r>
          </a:p>
          <a:p>
            <a:pPr>
              <a:lnSpc>
                <a:spcPts val="33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ECOOP,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FASE,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APSEC,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CAiSE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需求工程：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软件复用及软件构件：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ICSR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CBSE,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GPCE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软件产品线及软件体系结构：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WICSA,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SPLC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err="1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软件维护与再工程：</a:t>
            </a:r>
            <a:r>
              <a:rPr lang="en-US" altLang="zh-CN" sz="2802" b="1" dirty="0" err="1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ICSME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WCRE,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CSMR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面向方面的软件开发：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AOSD</a:t>
            </a: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A7695E24-4255-3D48-90CA-24F39C9E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3FA26AF1-C3CD-5C4E-A153-7F4A4BD8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55600"/>
            <a:ext cx="80010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软件产品线开发的实践模式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反应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(reactive)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模式和抽取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(extractive)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模式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借鉴了螺旋模型以及极限编程中的一些思想，提倡增量、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迭代的产品线开发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软件产品线方法的引入甚至是以若干应用产品开发为先导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首先实现一系列满足特定用户需求的产品变体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然后在此基础上不断积累、沉淀领域核心资产，逐渐形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成软件产品线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较低的先期投资和风险，能够更好适应领域的发展和变化，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因此更加具有现实意义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730D811F-7824-694C-8D37-1AD14BD6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55607D9-FA78-E147-9236-AA631B4E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469900" y="1206500"/>
            <a:ext cx="177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E86958A0-DEDD-0645-95B5-7C5A7C5E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E74E2399-E4D3-BB4B-B227-9098056E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343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产品线范围确定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(scoping)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是软件产品线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开发的首要任务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领域范围与产品线投资和收益两个方面都密切相关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投资：范围越广对产品线基础设施的投资越大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收益：范围过窄收益面过窄，难以发挥范围效益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因此在很大程度上也决定了产品线的经济效益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产品线可变性直接为产品线开发中的范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9144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围效益提供支撑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E14C2D6-2D9C-9740-B908-1D1428AD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1F23ACCE-27E0-5349-99B8-A8CB6144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35647" r="9231" b="18199"/>
          <a:stretch/>
        </p:blipFill>
        <p:spPr bwMode="auto">
          <a:xfrm>
            <a:off x="0" y="2438400"/>
            <a:ext cx="8242300" cy="3124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44500" y="266700"/>
            <a:ext cx="77978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3208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产品线开发成本变化曲线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700"/>
              </a:lnSpc>
              <a:tabLst>
                <a:tab pos="1320800" algn="l"/>
              </a:tabLst>
            </a:pP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一般认为平衡点会出现在第</a:t>
            </a:r>
            <a:r>
              <a:rPr lang="en-US" altLang="zh-CN" sz="259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个产品附近，即生产出大</a:t>
            </a:r>
          </a:p>
          <a:p>
            <a:pPr>
              <a:lnSpc>
                <a:spcPts val="3100"/>
              </a:lnSpc>
              <a:tabLst>
                <a:tab pos="1320800" algn="l"/>
              </a:tabLst>
            </a:pP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约</a:t>
            </a:r>
            <a:r>
              <a:rPr lang="en-US" altLang="zh-CN" sz="259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个应用产品后可以收回产品线基础设施的投资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EAF93A-E203-4041-94C6-6CDCD122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AFF275-3C94-C442-BDCA-DBBA482D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24390" r="6577" b="19325"/>
          <a:stretch/>
        </p:blipFill>
        <p:spPr bwMode="auto">
          <a:xfrm>
            <a:off x="0" y="1676400"/>
            <a:ext cx="8483346" cy="3810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257300" y="215900"/>
            <a:ext cx="6604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产品线开发上市时间变化曲线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381C04-1A4B-4B4B-A443-2AD65212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7A2501-DC5A-0448-BE6F-6A04DF07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95700"/>
            <a:ext cx="254000" cy="7112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/>
          <a:srcRect t="54257" r="12050" b="4158"/>
          <a:stretch/>
        </p:blipFill>
        <p:spPr bwMode="auto">
          <a:xfrm>
            <a:off x="2019300" y="3505200"/>
            <a:ext cx="6210300" cy="2667000"/>
          </a:xfrm>
          <a:prstGeom prst="rect">
            <a:avLst/>
          </a:prstGeom>
          <a:noFill/>
        </p:spPr>
      </p:pic>
      <p:sp>
        <p:nvSpPr>
          <p:cNvPr id="28" name="TextBox 1"/>
          <p:cNvSpPr txBox="1"/>
          <p:nvPr/>
        </p:nvSpPr>
        <p:spPr>
          <a:xfrm>
            <a:off x="469900" y="304800"/>
            <a:ext cx="73533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19100" algn="l"/>
                <a:tab pos="7112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增量的产品线开发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419100" algn="l"/>
                <a:tab pos="711200" algn="l"/>
                <a:tab pos="2057400" algn="l"/>
              </a:tabLst>
            </a:pPr>
            <a:r>
              <a:rPr lang="en-US" altLang="zh-CN" sz="36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增量式的产品线开发更具有现实性</a:t>
            </a:r>
          </a:p>
          <a:p>
            <a:pPr>
              <a:lnSpc>
                <a:spcPts val="3700"/>
              </a:lnSpc>
              <a:tabLst>
                <a:tab pos="419100" algn="l"/>
                <a:tab pos="7112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25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所需要的初期投资相对较小</a:t>
            </a:r>
          </a:p>
          <a:p>
            <a:pPr>
              <a:lnSpc>
                <a:spcPts val="3700"/>
              </a:lnSpc>
              <a:tabLst>
                <a:tab pos="419100" algn="l"/>
                <a:tab pos="7112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25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产品线基础设施适应应用产品开发需要的可能</a:t>
            </a:r>
          </a:p>
          <a:p>
            <a:pPr>
              <a:lnSpc>
                <a:spcPts val="3100"/>
              </a:lnSpc>
              <a:tabLst>
                <a:tab pos="419100" algn="l"/>
                <a:tab pos="7112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5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性更高，因此开发风险也较低</a:t>
            </a:r>
          </a:p>
        </p:txBody>
      </p:sp>
      <p:sp>
        <p:nvSpPr>
          <p:cNvPr id="30" name="页脚占位符 29">
            <a:extLst>
              <a:ext uri="{FF2B5EF4-FFF2-40B4-BE49-F238E27FC236}">
                <a16:creationId xmlns:a16="http://schemas.microsoft.com/office/drawing/2014/main" id="{D139576E-EF0B-734F-A54B-529C7A9B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530EE440-3D9A-0941-80F9-09250E88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139700"/>
            <a:ext cx="7607300" cy="579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瑞典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CelsiusTech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公司的实例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		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600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海军舰船指挥和控制系统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sz="31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1985</a:t>
            </a:r>
            <a:r>
              <a:rPr lang="en-US" altLang="zh-CN" sz="31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年，该公司同时接到两份合同</a:t>
            </a:r>
            <a:r>
              <a:rPr lang="en-US" altLang="zh-CN" sz="31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1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瑞典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</a:t>
            </a:r>
            <a:r>
              <a:rPr lang="en-US" altLang="zh-CN" sz="31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海军和丹麦海军的护卫舰指挥和控制系统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sz="31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采用产品线方法后获得了巨大成功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将硬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软件费用比从过去的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35:65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变成了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80:20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构架组、构件组和集成组的分离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构架组负责产品线系统构架的定义和演化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构件组负责根据产品线系统构架，生产和管理可复用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	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构件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集成组则根据具体客户的需求，利用产品线系统构架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901700" algn="l"/>
                <a:tab pos="914400" algn="l"/>
                <a:tab pos="1143000" algn="l"/>
                <a:tab pos="1409700" algn="l"/>
              </a:tabLst>
            </a:pPr>
            <a:r>
              <a:rPr lang="en-US" altLang="zh-CN" dirty="0"/>
              <a:t>					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和可复用构件进行具体的系统集成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8D96A64-D9C1-C743-BE3B-43321FF3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AFE9B7DD-CCB2-3A40-AEA4-F5C36108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55600"/>
            <a:ext cx="80518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CelsiusTech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的软件产品线开发收益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sz="34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采用产品线方法开发海军舰船系统后，</a:t>
            </a:r>
          </a:p>
          <a:p>
            <a:pPr>
              <a:lnSpc>
                <a:spcPts val="40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获得了如下收益：</a:t>
            </a:r>
          </a:p>
          <a:p>
            <a:pPr>
              <a:lnSpc>
                <a:spcPts val="35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软件系统的开发成本减少一半左右</a:t>
            </a:r>
          </a:p>
          <a:p>
            <a:pPr>
              <a:lnSpc>
                <a:spcPts val="34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开发效率大大提高，不到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50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人从事着原来需要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200</a:t>
            </a:r>
          </a:p>
          <a:p>
            <a:pPr>
              <a:lnSpc>
                <a:spcPts val="25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多人承担的工作</a:t>
            </a:r>
          </a:p>
          <a:p>
            <a:pPr>
              <a:lnSpc>
                <a:spcPts val="38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交付时间从几年缩短到几个月</a:t>
            </a:r>
          </a:p>
          <a:p>
            <a:pPr>
              <a:lnSpc>
                <a:spcPts val="34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软件复用率达到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70%~90%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以上</a:t>
            </a:r>
          </a:p>
          <a:p>
            <a:pPr>
              <a:lnSpc>
                <a:spcPts val="34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更高的产品质量</a:t>
            </a:r>
          </a:p>
          <a:p>
            <a:pPr>
              <a:lnSpc>
                <a:spcPts val="3400"/>
              </a:lnSpc>
              <a:tabLst>
                <a:tab pos="1397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更高的客户满意度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A0EBCE3D-E42F-0C47-9AB4-627DE9E8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C25A17F-9077-3049-A770-9907CD43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C20EC10D-54D1-6245-A38B-B7D131D1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9BB7093D-F458-C240-BFEA-1F3D35A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45400" cy="539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软件产品线范围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范围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(scope)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：做什么不做什么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软件产品线范围主要是指纳入到产品线规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划之中的应用产品的范围，即领域的边界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识别并确定属于当前产品线的产品：如网上购物产品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线包括网上书店但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不包括</a:t>
            </a:r>
            <a:r>
              <a:rPr lang="en-US" altLang="zh-CN" sz="22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B2B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模式及药品等特许商品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定义这些产品的共性特征：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B2C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模式且是一般商品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对产品线可变性的范围进行界定：支付方式覆盖货到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付款或在线支付、可以包含或不包含配送、销售采用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会员制或一般模式</a:t>
            </a:r>
            <a:r>
              <a:rPr lang="en-US" altLang="zh-CN" sz="22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1F9A2ADB-8EC5-7842-890E-43D21410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9BBA0B9-9D4E-3342-9222-4D7994C5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21600" cy="546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软件产品线范围定义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为产品线开发提供决策依据，例如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确定产品线需求模型中的可变性能力时可以不考虑产品线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范围之外的应用需求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但必须支持所有纳入到产品线范围之中的产品需求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软件产品线范围的精确定义是比较困难的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范围陈述很难用文字和图形等手段精确描述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产品线开发团队对于相关业务领域的认识也是逐渐深入的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产品线范围定义几乎总是开始于一个宽泛、概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括性的描述，然后随着领域知识的不断丰富和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领域分析的逐渐深入而不断得到精化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A3E6AA6-79F3-FB45-9FE6-4FB3EB64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6508BF07-586E-7D4E-BC7D-DF9294C6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49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产品线的范围定义的原则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市场考虑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产品线范围定义是否能够覆盖规划中的潜在用户群的实际需求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是否与组织的业务发展策略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全面出击还是稳步推进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相一致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能否为未来提供足够的发展空间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积累是否足够：业务知识、开发技术、市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场基础等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投入保证：长期、稳定的资金和人员等方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面的投入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可实现性：差异性是否能够用某种可变性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机制实现适当的抽象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6E3466E9-9AD3-314E-AC58-E9367202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1879CA9F-7DC5-B84D-80EB-EB483F3F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216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软件产品线可变性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产品线范围内各个应用产品之间共性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之外的差异性就体现为可变性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可变性是软件产品线适应不同应用产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品开发需要的基础</a:t>
            </a:r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可变性与共性密切相关，例如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网上购物产品线中的应用系统都需要提供支付服务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但不同应用系统的支付方式可以不同，允许从虚拟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070100" algn="l"/>
              </a:tabLst>
            </a:pPr>
            <a:r>
              <a:rPr lang="en-US" altLang="zh-CN" dirty="0"/>
              <a:t>			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货币支付和信用卡支付中进行选择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207A0161-BFA4-5440-9D01-D52C9903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D27562C6-1091-6848-B30A-7C86AB63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34300" cy="549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典型的软件产品线可变性类型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可选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(optional)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：任何应用产品都可以包括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称为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绑定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或者不包括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称为移除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目标元素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多选一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(alternative)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：可变元素存在多个可互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相替换的子元素，任何一个应用产品都必须从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中选取一个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“或”关系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(or)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：可变元素同样存在多个可选的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子元素，任何一个应用产品都可以从中选取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0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到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多个子元素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这类元素的选取基数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即必须选取的子元素个数范围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会在可变性模型中加以明确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E9EC4ADD-2154-C540-B58B-D0F8CF5E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75C3615-AF25-6549-BAA9-5BD1B6A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24390" r="7413" b="19325"/>
          <a:stretch/>
        </p:blipFill>
        <p:spPr bwMode="auto">
          <a:xfrm>
            <a:off x="0" y="1676400"/>
            <a:ext cx="8407400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54200" y="3492500"/>
            <a:ext cx="1104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82800" y="3759200"/>
            <a:ext cx="647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11300" y="254000"/>
            <a:ext cx="60960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422400" algn="l"/>
              </a:tabLst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网上购物产品线特征模型图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422400" algn="l"/>
              </a:tabLst>
            </a:pPr>
            <a:r>
              <a:rPr lang="en-US" altLang="zh-CN" dirty="0"/>
              <a:t>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241800" y="2362200"/>
            <a:ext cx="1066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CheckOut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30500" y="2743200"/>
            <a:ext cx="1498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ShoppingCart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81300" y="3009900"/>
            <a:ext cx="1384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876800" y="3124200"/>
            <a:ext cx="939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Payment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822700" y="3721100"/>
            <a:ext cx="4876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117600" algn="l"/>
              </a:tabLst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OrderConfirm</a:t>
            </a:r>
          </a:p>
          <a:p>
            <a:pPr>
              <a:lnSpc>
                <a:spcPts val="1800"/>
              </a:lnSpc>
              <a:tabLst>
                <a:tab pos="1117600" algn="l"/>
              </a:tabLst>
            </a:pPr>
            <a:r>
              <a:rPr lang="en-US" altLang="zh-CN" dirty="0"/>
              <a:t>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PayByVirtual</a:t>
            </a:r>
            <a:r>
              <a:rPr lang="en-US" altLang="zh-CN" sz="179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</a:t>
            </a:r>
            <a:r>
              <a:rPr lang="en-US" altLang="zh-CN" sz="179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Transaction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143500" y="4216400"/>
            <a:ext cx="32639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en-US" altLang="zh-CN" sz="179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CreditCard</a:t>
            </a:r>
            <a:r>
              <a:rPr lang="en-US" altLang="zh-CN" sz="179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489700" y="2451100"/>
            <a:ext cx="876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71500" y="2438400"/>
            <a:ext cx="1676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ProductBrowse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981200" y="4241800"/>
            <a:ext cx="26543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749300" algn="l"/>
                <a:tab pos="1435100" algn="l"/>
              </a:tabLst>
            </a:pPr>
            <a:r>
              <a:rPr lang="en-US" altLang="zh-CN" dirty="0"/>
              <a:t>	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ItemUpdate</a:t>
            </a:r>
          </a:p>
          <a:p>
            <a:pPr>
              <a:lnSpc>
                <a:spcPts val="1900"/>
              </a:lnSpc>
              <a:tabLst>
                <a:tab pos="749300" algn="l"/>
                <a:tab pos="1435100" algn="l"/>
              </a:tabLst>
            </a:pPr>
            <a:r>
              <a:rPr lang="en-US" altLang="zh-CN" dirty="0"/>
              <a:t>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ItemDelete</a:t>
            </a:r>
          </a:p>
          <a:p>
            <a:pPr>
              <a:lnSpc>
                <a:spcPts val="1400"/>
              </a:lnSpc>
              <a:tabLst>
                <a:tab pos="749300" algn="l"/>
                <a:tab pos="1435100" algn="l"/>
              </a:tabLst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ItemAdd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92100" y="3429000"/>
            <a:ext cx="19177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63500" algn="l"/>
                <a:tab pos="812800" algn="l"/>
              </a:tabLst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  <a:p>
            <a:pPr>
              <a:lnSpc>
                <a:spcPts val="2100"/>
              </a:lnSpc>
              <a:tabLst>
                <a:tab pos="63500" algn="l"/>
                <a:tab pos="812800" algn="l"/>
              </a:tabLst>
            </a:pPr>
            <a:r>
              <a:rPr lang="en-US" altLang="zh-CN" dirty="0"/>
              <a:t>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Category</a:t>
            </a:r>
          </a:p>
          <a:p>
            <a:pPr>
              <a:lnSpc>
                <a:spcPts val="2100"/>
              </a:lnSpc>
              <a:tabLst>
                <a:tab pos="63500" algn="l"/>
                <a:tab pos="812800" algn="l"/>
              </a:tabLst>
            </a:pPr>
            <a:r>
              <a:rPr lang="en-US" altLang="zh-CN" dirty="0"/>
              <a:t>		</a:t>
            </a: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409700" y="4241800"/>
            <a:ext cx="482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803400" y="2755900"/>
            <a:ext cx="342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64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1..3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642100" y="2794000"/>
            <a:ext cx="901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Account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400800" y="3073400"/>
            <a:ext cx="1384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9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A63EB9D6-2D15-EA44-8490-ACE5B51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0BC03C92-BE92-004C-A540-0A8337D7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58100" cy="538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不同软件开发制品中的可变性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可变性贯穿软件产品线开发生命周期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的各个阶段，涉及各种软件开发制品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包括需求、体系结构、构件、代码、测试用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例、用户文档等，例如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产品线需求模型：特征模型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产品线设计模型：参考体系结构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产品线构件实现：可变性往往与相应的编程语言和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22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实现机制相关，例如参数化、继承、接口、反射等</a:t>
            </a:r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7874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可变性之间可能存在相互依赖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6234263E-F16B-AA4B-9E89-89B98B2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30B0AE70-36F7-F341-8BEA-557D01A1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6511" r="4336" b="18199"/>
          <a:stretch/>
        </p:blipFill>
        <p:spPr bwMode="auto">
          <a:xfrm>
            <a:off x="0" y="1143000"/>
            <a:ext cx="8686800" cy="44196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765300" y="215900"/>
            <a:ext cx="5588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网上购物产品线体系结构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2880E0-3FDE-DE49-874B-80804170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10286D-9DE5-BA41-8E35-48752C5A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EE9C43-F942-7A48-AA4A-082E26B4E765}"/>
              </a:ext>
            </a:extLst>
          </p:cNvPr>
          <p:cNvSpPr/>
          <p:nvPr/>
        </p:nvSpPr>
        <p:spPr>
          <a:xfrm>
            <a:off x="7959852" y="1143000"/>
            <a:ext cx="1003554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2051443" y="982853"/>
            <a:ext cx="12954" cy="5255514"/>
          </a:xfrm>
          <a:custGeom>
            <a:avLst/>
            <a:gdLst>
              <a:gd name="connsiteX0" fmla="*/ 6477 w 12954"/>
              <a:gd name="connsiteY0" fmla="*/ 0 h 5255514"/>
              <a:gd name="connsiteX1" fmla="*/ 6477 w 12954"/>
              <a:gd name="connsiteY1" fmla="*/ 5255514 h 52555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5255514">
                <a:moveTo>
                  <a:pt x="6477" y="0"/>
                </a:moveTo>
                <a:lnTo>
                  <a:pt x="6477" y="52555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156844" y="982853"/>
            <a:ext cx="12954" cy="5255514"/>
          </a:xfrm>
          <a:custGeom>
            <a:avLst/>
            <a:gdLst>
              <a:gd name="connsiteX0" fmla="*/ 6477 w 12954"/>
              <a:gd name="connsiteY0" fmla="*/ 0 h 5255514"/>
              <a:gd name="connsiteX1" fmla="*/ 6477 w 12954"/>
              <a:gd name="connsiteY1" fmla="*/ 5255514 h 52555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5255514">
                <a:moveTo>
                  <a:pt x="6477" y="0"/>
                </a:moveTo>
                <a:lnTo>
                  <a:pt x="6477" y="52555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2051443" y="982853"/>
            <a:ext cx="5118354" cy="12954"/>
          </a:xfrm>
          <a:custGeom>
            <a:avLst/>
            <a:gdLst>
              <a:gd name="connsiteX0" fmla="*/ 0 w 5118354"/>
              <a:gd name="connsiteY0" fmla="*/ 6477 h 12954"/>
              <a:gd name="connsiteX1" fmla="*/ 5118354 w 5118354"/>
              <a:gd name="connsiteY1" fmla="*/ 6477 h 12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18354" h="12954">
                <a:moveTo>
                  <a:pt x="0" y="6477"/>
                </a:moveTo>
                <a:lnTo>
                  <a:pt x="51183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2051443" y="6225413"/>
            <a:ext cx="5118354" cy="12953"/>
          </a:xfrm>
          <a:custGeom>
            <a:avLst/>
            <a:gdLst>
              <a:gd name="connsiteX0" fmla="*/ 0 w 5118354"/>
              <a:gd name="connsiteY0" fmla="*/ 6477 h 12953"/>
              <a:gd name="connsiteX1" fmla="*/ 5118354 w 5118354"/>
              <a:gd name="connsiteY1" fmla="*/ 6477 h 12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18354" h="12953">
                <a:moveTo>
                  <a:pt x="0" y="6477"/>
                </a:moveTo>
                <a:lnTo>
                  <a:pt x="51183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"/>
          <p:cNvSpPr txBox="1"/>
          <p:nvPr/>
        </p:nvSpPr>
        <p:spPr>
          <a:xfrm>
            <a:off x="1257300" y="304800"/>
            <a:ext cx="6668492" cy="6034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带条件编译的代码可变性实现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ifdef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PAY_BY_CREDITCARD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payByCreditCard(order);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ifdef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PAY_BY_VIRTUALCUR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	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payByVirtualCur(order);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endif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endif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ifdef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TRANS_INFORM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transInform(order);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endif</a:t>
            </a:r>
          </a:p>
          <a:p>
            <a:pPr>
              <a:lnSpc>
                <a:spcPts val="3100"/>
              </a:lnSpc>
              <a:tabLst>
                <a:tab pos="889000" algn="l"/>
                <a:tab pos="965200" algn="l"/>
                <a:tab pos="1054100" algn="l"/>
                <a:tab pos="11303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</a:p>
        </p:txBody>
      </p:sp>
      <p:sp>
        <p:nvSpPr>
          <p:cNvPr id="47" name="页脚占位符 46">
            <a:extLst>
              <a:ext uri="{FF2B5EF4-FFF2-40B4-BE49-F238E27FC236}">
                <a16:creationId xmlns:a16="http://schemas.microsoft.com/office/drawing/2014/main" id="{3CDAF21F-0DC5-ED42-8919-50FD1A32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计算机学院    研究生课程    高级软件工程</a:t>
            </a:r>
            <a:endParaRPr lang="en-US" dirty="0"/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9F2AE736-B164-4146-B415-CB840FEA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977900"/>
            <a:ext cx="6350000" cy="355600"/>
          </a:xfrm>
          <a:prstGeom prst="rect">
            <a:avLst/>
          </a:prstGeom>
          <a:noFill/>
        </p:spPr>
      </p:pic>
      <p:graphicFrame>
        <p:nvGraphicFramePr>
          <p:cNvPr id="42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61686"/>
              </p:ext>
            </p:extLst>
          </p:nvPr>
        </p:nvGraphicFramePr>
        <p:xfrm>
          <a:off x="1905520" y="989330"/>
          <a:ext cx="6324600" cy="527335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u="none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步骤编号</a:t>
                      </a:r>
                      <a:endParaRPr lang="zh-CN" altLang="en-US" sz="1602" b="1" u="none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u="none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步骤描述</a:t>
                      </a:r>
                      <a:endParaRPr lang="zh-CN" altLang="en-US" sz="1602" b="1" u="none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在搜索框中输入关键字，点击“搜索”按钮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浏览返回的搜索结果，从中选取一件商品加入到购物车中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点击“结帐”按钮进入结帐页面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需要配送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填写配送信息，包括地址、联系电话、配送时间等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浏览支付确认信息，确认无误后点击“支付”按钮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信用卡支付方式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进入到银行支付平台，确认商户信息和金额无误后，输入信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用卡卡号和验证信息并点击“支付”按钮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虚拟货币支付方式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进入到虚拟货币支付页面，确认当前虚拟货币余额及本次支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付金额，如果余额足够则点击“支付”按钮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系统返回支付结果信息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4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预期结果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数据库中增加一笔新的订单和购物交易信息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相关商品的库存信息进行了正确的更新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虚拟货币支付方式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正确地扣减了虚拟账户余额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需要配送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产生相应的配送单，配送信息与用户输入一致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  <a:p>
                      <a:pPr algn="l"/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5.[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交易通知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用户收到了关于本次交易的短信通知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TextBox 1"/>
          <p:cNvSpPr txBox="1"/>
          <p:nvPr/>
        </p:nvSpPr>
        <p:spPr>
          <a:xfrm>
            <a:off x="1765300" y="215900"/>
            <a:ext cx="5588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网上购物产品线测试用例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39FB002D-95E3-B04D-A4A5-04255B22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5862E940-BD36-6A40-8EC6-F4143DE8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3F23A829-93CA-6342-80FC-3D51E0CF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724A3003-39B9-2542-88F1-FF3A5FCF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46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可变点与变体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可变点：现实世界中的可变性在各种软件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开发制品中的具体体现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如网上购物产品线：配送、交易通知和商品浏览方式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变体是软件开发制品中各个可变点上各种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特定的可变性实例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多选一和“或”类型的可变点具有若干预定义变体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如支付方式的变体包括虚拟货币支付和信用卡支付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可选元素的变体就是绑定和移除两种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如配送的变体包括提供配送以及不提供配送两种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144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不提供任何变体的可变点：特定应用相关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E857AAC-A941-EB46-B2BD-3F40A98F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7B9B340-D81C-A747-ABDF-DFF45677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72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时间和空间维度上的可变性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空间维度上的可变性：同一个软件制品在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同一时刻所存在的多种不同的形态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时间维度上的可变性：不同时期存在的同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一开发制品的多个版本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对于软件产品线而言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空间维度上的可变性：现实的产品线可变点和变体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时间维度上的可变性包含着对未来可能出现的变化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的一种预期：用预定义的可变点来容纳未来的变化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例如，即使当前没有可变性，但出于对未来的预期而将支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914400" algn="l"/>
                <a:tab pos="10414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付方式识别为可变点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56043EE-3C73-3B43-990A-7FF4D4D1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6CB35C4A-7D2E-9C4A-8FE6-C6FB5871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21600" cy="562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外部和内部可变性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软件产品线中可能存在数量众多的可变点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相互之间可能存在着复杂的关联关系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可变性存在于各种软件制品之中，存在着很强的关联性，</a:t>
            </a:r>
          </a:p>
          <a:p>
            <a:pPr>
              <a:lnSpc>
                <a:spcPts val="2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其中许多制品属于软件开发的内部过程</a:t>
            </a:r>
          </a:p>
          <a:p>
            <a:pPr>
              <a:lnSpc>
                <a:spcPts val="49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外部可变性就是用户可见的可变性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与客户比较敏感的功能、性能、价格等密切相关的可变性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这些选择会对系统性能和价格产生重要影响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内部可变性则是对用户隐藏的可变性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可以根据用户对外部可变性的选择来决定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或者与开发人员针对目标产品的技术判断相关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305BA56E-36DD-C64D-8003-EA23B131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237AFDDB-533D-C149-904E-4731A03E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2565400"/>
            <a:ext cx="4889500" cy="3378200"/>
          </a:xfrm>
          <a:prstGeom prst="rect">
            <a:avLst/>
          </a:prstGeom>
          <a:noFill/>
        </p:spPr>
      </p:pic>
      <p:sp>
        <p:nvSpPr>
          <p:cNvPr id="44" name="TextBox 1"/>
          <p:cNvSpPr txBox="1"/>
          <p:nvPr/>
        </p:nvSpPr>
        <p:spPr>
          <a:xfrm>
            <a:off x="2527300" y="215900"/>
            <a:ext cx="4064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可变点的绑定时间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317500" y="1003300"/>
            <a:ext cx="7962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可变点绑定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(binding)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：对产品线体系结构和构件实现中所包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317500" y="1460500"/>
            <a:ext cx="7962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含的可变点进行定制决策，决定哪些变体需要包含进来，哪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317500" y="1816100"/>
            <a:ext cx="7874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些变体可以被移除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绑定时间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(binding-time)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：进行可变点定制决策的时间阶段</a:t>
            </a:r>
          </a:p>
        </p:txBody>
      </p:sp>
      <p:sp>
        <p:nvSpPr>
          <p:cNvPr id="49" name="页脚占位符 48">
            <a:extLst>
              <a:ext uri="{FF2B5EF4-FFF2-40B4-BE49-F238E27FC236}">
                <a16:creationId xmlns:a16="http://schemas.microsoft.com/office/drawing/2014/main" id="{090A2480-008C-DC4E-AB20-05A87CD5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50" name="灯片编号占位符 49">
            <a:extLst>
              <a:ext uri="{FF2B5EF4-FFF2-40B4-BE49-F238E27FC236}">
                <a16:creationId xmlns:a16="http://schemas.microsoft.com/office/drawing/2014/main" id="{B33B9250-0A9D-604C-95CF-8D95188B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594600" cy="552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三种典型的可变性绑定时间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0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编译时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通过预处理以及编译后产生不同的软件发布包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这类可变点的具体决策往往对应于不同的应用产品，而且在发</a:t>
            </a:r>
          </a:p>
          <a:p>
            <a:pPr>
              <a:lnSpc>
                <a:spcPts val="19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布之后不会在发生变化</a:t>
            </a:r>
          </a:p>
          <a:p>
            <a:pPr>
              <a:lnSpc>
                <a:spcPts val="49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引导时</a:t>
            </a:r>
          </a:p>
          <a:p>
            <a:pPr>
              <a:lnSpc>
                <a:spcPts val="29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在系统运行开始时的引导阶段确定的可变点，相应的定制决策</a:t>
            </a:r>
          </a:p>
          <a:p>
            <a:pPr>
              <a:lnSpc>
                <a:spcPts val="19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会在此后的运行中保持稳定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往往与系统的运行环境或者用户的设置相关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运行时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在系统运行期间通过交互式的方式确定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或者通过某种自动判断机制决定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D533AAD6-732C-5047-9E9E-540F03E0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1568F76C-3817-0445-A644-C854E5E3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83500" cy="551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可变性模型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产品线可变性的复杂性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跨越软件开发生命周期，涉及各种软件开发制品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各种可变性之间存在着复杂的约束关系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可变性模型系统地组织各种可变性以及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相互之间的关系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可变性模型应该系统地回答以下问题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什么是可变的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可变点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为什么可变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可变性原理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如何变化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相关变体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为谁服务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可变点的服务对象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75E75AD-2A9E-9940-A1A2-96F1656D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C219A8A-96A6-3749-9CA8-7FC6FA9D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8001000" cy="535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可变性原理和服务对象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可变性原理描述可变性产生的原因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对于外部可变性而言，原因往往是不同的涉众要求、法律、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标准或者产品管理策略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内部可变性则往往是对外部可变性或其它内部可变性的实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现，或者纯粹是一个技术可变性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可变点的服务对象与外部和内部可变性以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及相关的软件制品类型有关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外部可变性往往是提供给客户选择的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体系结构及测试用例中的可变性则分别是为架构师和测试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工程师服务的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4B02443-FA0B-5F48-B375-9765C435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A985AFD2-0FD6-7541-AF4B-499D7379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581900" cy="546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可变性原理示例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可选特征“配送”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变体是“包含配送”和“不包含配送”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面向客户的业务目标，因此是为客户的定制决策服务的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可变性原理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：由于客户的购物网站销售商品类型的不同而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产生的可变性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两种变体的原理描述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实物商品一般需要包含配送环节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手机充值卡和电子文档一类的数据信息商品则不需要配送，可以</a:t>
            </a:r>
          </a:p>
          <a:p>
            <a:pPr>
              <a:lnSpc>
                <a:spcPts val="17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				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直接获取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可变性原理描述对于客户交流以及辅助客户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进行定制决策都有十分重要的意义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AA6E8F0-327D-A740-A513-0CB3FA7E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21CD1F0B-4498-8648-B3E9-BA577FB6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/>
          <a:srcRect l="15142" b="12429"/>
          <a:stretch/>
        </p:blipFill>
        <p:spPr bwMode="auto">
          <a:xfrm>
            <a:off x="1447800" y="2590800"/>
            <a:ext cx="6477000" cy="3925888"/>
          </a:xfrm>
          <a:prstGeom prst="rect">
            <a:avLst/>
          </a:prstGeom>
          <a:noFill/>
        </p:spPr>
      </p:pic>
      <p:sp>
        <p:nvSpPr>
          <p:cNvPr id="20" name="TextBox 1"/>
          <p:cNvSpPr txBox="1"/>
          <p:nvPr/>
        </p:nvSpPr>
        <p:spPr>
          <a:xfrm>
            <a:off x="393700" y="266700"/>
            <a:ext cx="78486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6256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可变性模型及追踪关系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16256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将特征模型作为产品线的可变性模型并且以特征模</a:t>
            </a:r>
          </a:p>
          <a:p>
            <a:pPr>
              <a:lnSpc>
                <a:spcPts val="3000"/>
              </a:lnSpc>
              <a:tabLst>
                <a:tab pos="16256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型为起点，建立与后续的体系结构、构件、测试用</a:t>
            </a:r>
          </a:p>
          <a:p>
            <a:pPr>
              <a:lnSpc>
                <a:spcPts val="2800"/>
              </a:lnSpc>
              <a:tabLst>
                <a:tab pos="16256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例等其它开发制品之间的可变性追踪关系</a:t>
            </a:r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E1B0C03F-55BD-5B45-9342-3AB1D25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1FE67B5B-0295-4F48-A1A6-7522787A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1CAD484-5660-6F46-9222-329C811C4804}"/>
              </a:ext>
            </a:extLst>
          </p:cNvPr>
          <p:cNvSpPr/>
          <p:nvPr/>
        </p:nvSpPr>
        <p:spPr>
          <a:xfrm>
            <a:off x="533400" y="5358385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47000" cy="551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可变性约束关系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基本的依赖关系包括隐含关系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(requires)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和排他关系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(excludes)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两种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需要关系意味着一个变体的绑定依赖于另一个变体的绑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定：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V1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requires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V2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V1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→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V2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排他关系则意味着两个变体不能同时在一个应用产品中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多选一关系的定义：如果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V1,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V2</a:t>
            </a:r>
            <a:r>
              <a:rPr lang="en-US" altLang="zh-CN" sz="2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Vn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是可变点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的一组变体，那么：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→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V1</a:t>
            </a:r>
            <a:r>
              <a:rPr lang="en-US" altLang="zh-CN" sz="22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∨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V2</a:t>
            </a:r>
            <a:r>
              <a:rPr lang="en-US" altLang="zh-CN" sz="22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∨</a:t>
            </a:r>
            <a:r>
              <a:rPr lang="en-US" altLang="zh-CN" sz="22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2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∨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Vn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Vi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excludes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Vj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(i,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j=1,2</a:t>
            </a:r>
            <a:r>
              <a:rPr lang="en-US" altLang="zh-CN" sz="22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,n,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i≠j)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B1FCE23-9ADA-9D4B-A28A-CC99805F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50B77127-36C2-5642-B85E-749F84E8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835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基于复用的软件开发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软件复用：应用系统的开发不再采用一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切“从零开始”的模式，而是以已有的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工作为基础，充分利用过去应用系统开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发中积累的知识和经验</a:t>
            </a:r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在完全通用的软件开发环境下考虑软件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复用将会遇到一系列的问题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应用之间差异性过强，通用性不足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816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不一致的可变性假设、交互规范等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A817C983-A35A-5C45-A90F-65D387D2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77F4F81-07AC-2D43-9A18-1B97F627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83500" cy="541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可变性模型的意义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决策方面：强制要求工程师对各个可变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点或变体的原理进行记录，从而为可变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性定制服务</a:t>
            </a:r>
          </a:p>
          <a:p>
            <a:pPr>
              <a:lnSpc>
                <a:spcPts val="50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交流方面：改进与各相关方面的交流和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沟通</a:t>
            </a:r>
          </a:p>
          <a:p>
            <a:pPr>
              <a:lnSpc>
                <a:spcPts val="50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可追踪性：改进各种软件制品中可变性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之间的可追踪性，使得可变性模型成为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浏览所有软件开发制品的起点和入口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6F8D165-0649-0942-8013-42A3943D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42E3AE5-376F-6A45-A7AE-0F9548D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469900" y="1206500"/>
            <a:ext cx="177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12EB7EED-DD2A-AA49-96AC-BA565694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A31A5B03-0274-2D4B-A941-5AD27C64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83500" cy="528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产品线核心资产的开发阶段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领域需求工程：领域级的需求工程活动，得到的产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物是领域模型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领域设计：设计产品线体系结构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参考体系结构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向产品线范围内各个应用产品开发的通用体系结构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领域实现：在参考体系结构的指导下，对各种可复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用的核心资产进行详细设计、实现和测试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共性和可变性分析、设计和实现是贯穿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领域工程的一条主线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DA06DA8-1153-C241-848F-9703497C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0E5D762D-C52F-314B-A19C-202CD6C8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55600"/>
            <a:ext cx="7645400" cy="523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2260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需求获取：覆盖可预见的产品线生命周期</a:t>
            </a:r>
          </a:p>
          <a:p>
            <a:pPr>
              <a:lnSpc>
                <a:spcPts val="37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内的所有应用产品，涉及的涉众群体比单</a:t>
            </a:r>
          </a:p>
          <a:p>
            <a:pPr>
              <a:lnSpc>
                <a:spcPts val="38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个系统大得多</a:t>
            </a:r>
          </a:p>
          <a:p>
            <a:pPr>
              <a:lnSpc>
                <a:spcPts val="4700"/>
              </a:lnSpc>
              <a:tabLst>
                <a:tab pos="342900" algn="l"/>
                <a:tab pos="2260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需求分析：需要找到各个应用产品需求中</a:t>
            </a:r>
          </a:p>
          <a:p>
            <a:pPr>
              <a:lnSpc>
                <a:spcPts val="37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的共性，同时识别出变化性，还可能包括</a:t>
            </a:r>
          </a:p>
          <a:p>
            <a:pPr>
              <a:lnSpc>
                <a:spcPts val="38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一个严格的反馈机制来向用户说明如果在</a:t>
            </a:r>
          </a:p>
          <a:p>
            <a:pPr>
              <a:lnSpc>
                <a:spcPts val="38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某些地方能够更多地使用通用需求而减少</a:t>
            </a:r>
          </a:p>
          <a:p>
            <a:pPr>
              <a:lnSpc>
                <a:spcPts val="3800"/>
              </a:lnSpc>
              <a:tabLst>
                <a:tab pos="3429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特定需求的话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22F2D856-2996-7A4A-B90D-5906BE42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6ADAFE4E-027A-494B-BB16-CBA686D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594600" cy="584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规约：描述了产品线范围内的共性需求以及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所预见到的各个应用产品特定需求，常常会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包括一些“符号化”的占位符，它们将在特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定应用产品需求中进行填充、扩展或者实例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化</a:t>
            </a:r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产品线需求确认涉及更广的评审者范围，而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且将会分阶段进行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产品线级的需求将会面向整个领域进行确认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当特定应用产品出现或进行更新时，产品客户和开发者等评审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者将对属于特定产品的需求部分进行确认，同时也对产品线级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22606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的需求进行确认，以确保它们对于当前产品同样有意义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99CCF46-C297-2646-8825-70F96541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F090F4FB-002D-9342-B9E1-D3C3515F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216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领域需求工程的特定活动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需求管理：需要在核心资产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产品线的统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一和协调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和应用产品开发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应用产品满足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客户需要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之间进行协调和平衡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领域需求工程的特定活动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共性分析：目标是识别出那些在所有应用产品中都存在的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公共需求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可变性分析：目标是识别出那些在不同应用产品中存在差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异的需求，并确定其中的差异所在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可变性建模：目标是将可变点、变体以及它们之间的相互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关系进行清晰的建模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95080216-DD40-184E-9C12-97D5026A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1C2235A-55F7-CA45-ADA9-5692E13B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83500" cy="504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共性和可变性分析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识别可变点：将不同应用产品之间的差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异性归纳为抽象、易理解的可变点描述</a:t>
            </a:r>
          </a:p>
          <a:p>
            <a:pPr>
              <a:lnSpc>
                <a:spcPts val="50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识别变体：除了考虑当前已经存在的若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干应用产品之外，还应该考虑未来可能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出现的应用产品</a:t>
            </a:r>
          </a:p>
          <a:p>
            <a:pPr>
              <a:lnSpc>
                <a:spcPts val="5000"/>
              </a:lnSpc>
              <a:tabLst>
                <a:tab pos="3429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分析可变点和变体之间的关系：识别可</a:t>
            </a:r>
          </a:p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变点和变体之间存在的依赖关系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E40DC287-40A8-B144-8AC0-96F493DE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D9A3B8A-35AF-854B-8FF7-4497BC2E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292100"/>
            <a:ext cx="5156200" cy="584200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1117600"/>
            <a:ext cx="736600" cy="4927600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0" y="1117600"/>
            <a:ext cx="4470400" cy="4927600"/>
          </a:xfrm>
          <a:prstGeom prst="rect">
            <a:avLst/>
          </a:prstGeom>
          <a:noFill/>
        </p:spPr>
      </p:pic>
      <p:graphicFrame>
        <p:nvGraphicFramePr>
          <p:cNvPr id="41" name="表格 4"/>
          <p:cNvGraphicFramePr>
            <a:graphicFrameLocks noGrp="1"/>
          </p:cNvGraphicFramePr>
          <p:nvPr/>
        </p:nvGraphicFramePr>
        <p:xfrm>
          <a:off x="381520" y="1197356"/>
          <a:ext cx="7924798" cy="4911414"/>
        </p:xfrm>
        <a:graphic>
          <a:graphicData uri="http://schemas.openxmlformats.org/drawingml/2006/table">
            <a:tbl>
              <a:tblPr/>
              <a:tblGrid>
                <a:gridCol w="6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需求项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可变性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产品1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产品2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产品3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2" b="1" dirty="0">
                          <a:solidFill>
                            <a:srgbClr val="FFFFCC"/>
                          </a:solidFill>
                          <a:latin typeface="å¾®è½¯éé»" pitchFamily="18" charset="0"/>
                          <a:cs typeface="å¾®è½¯éé»" pitchFamily="18" charset="0"/>
                        </a:rPr>
                        <a:t>产品4 </a:t>
                      </a:r>
                      <a:endParaRPr lang="zh-CN" altLang="en-US" sz="1602" b="1" dirty="0">
                        <a:solidFill>
                          <a:srgbClr val="FFFFCC"/>
                        </a:solidFill>
                        <a:latin typeface="å¾®è½¯éé»" pitchFamily="18" charset="0"/>
                        <a:cs typeface="å¾®è½¯éé»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0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商品浏览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9"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按类别浏览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按日期浏览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产品查询浏览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5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购物车管理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59"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商品项增加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商品项删除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商品项修改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5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支付方式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信用卡支付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虚拟货币支付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交易通知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配送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5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altLang="zh-CN" sz="1302" dirty="0">
                          <a:solidFill>
                            <a:srgbClr val="000000"/>
                          </a:solidFill>
                          <a:latin typeface="SimSun" pitchFamily="18" charset="0"/>
                          <a:cs typeface="SimSun" pitchFamily="18" charset="0"/>
                        </a:rPr>
                        <a:t>账户管理</a:t>
                      </a:r>
                      <a:endParaRPr lang="zh-CN" altLang="en-US" sz="1302" dirty="0">
                        <a:solidFill>
                          <a:srgbClr val="000000"/>
                        </a:solidFill>
                        <a:latin typeface="SimSun" pitchFamily="18" charset="0"/>
                        <a:cs typeface="SimSu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5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02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zh-CN" altLang="en-US" sz="1302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2" name="TextBox 1"/>
          <p:cNvSpPr txBox="1"/>
          <p:nvPr/>
        </p:nvSpPr>
        <p:spPr>
          <a:xfrm>
            <a:off x="1689100" y="5981700"/>
            <a:ext cx="4950073" cy="3011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22300" algn="l"/>
              </a:tabLst>
            </a:pPr>
            <a:r>
              <a:rPr lang="en-US" altLang="zh-CN" sz="1602" b="1" dirty="0" err="1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可变性分析结论（C代表共性需求，V代表可变性需求</a:t>
            </a:r>
            <a:r>
              <a:rPr lang="en-US" altLang="zh-CN" sz="1602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）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019300" y="228600"/>
            <a:ext cx="63246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955800" algn="l"/>
              </a:tabLst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应用系统需求矩阵示例</a:t>
            </a:r>
          </a:p>
          <a:p>
            <a:pPr>
              <a:lnSpc>
                <a:spcPts val="1700"/>
              </a:lnSpc>
              <a:tabLst>
                <a:tab pos="1955800" algn="l"/>
              </a:tabLst>
            </a:pPr>
            <a:r>
              <a:rPr lang="en-US" altLang="zh-CN" dirty="0"/>
              <a:t>	</a:t>
            </a:r>
            <a:r>
              <a:rPr lang="en-US" altLang="zh-CN" sz="1602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需求项的出现情况（O表示出现，X表示不出现）</a:t>
            </a:r>
          </a:p>
        </p:txBody>
      </p:sp>
      <p:sp>
        <p:nvSpPr>
          <p:cNvPr id="45" name="页脚占位符 44">
            <a:extLst>
              <a:ext uri="{FF2B5EF4-FFF2-40B4-BE49-F238E27FC236}">
                <a16:creationId xmlns:a16="http://schemas.microsoft.com/office/drawing/2014/main" id="{73FA7C82-84B5-0244-9D14-1D198882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4558B025-A129-8442-8D1C-605B3FB5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5874" t="27297" r="9371" b="5723"/>
          <a:stretch/>
        </p:blipFill>
        <p:spPr bwMode="auto">
          <a:xfrm>
            <a:off x="711200" y="1981200"/>
            <a:ext cx="7696200" cy="4533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765300" y="304800"/>
            <a:ext cx="5588000" cy="321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基于特征的领域分析方法</a:t>
            </a:r>
          </a:p>
          <a:p>
            <a:pPr>
              <a:lnSpc>
                <a:spcPts val="47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FODA</a:t>
            </a:r>
            <a:r>
              <a:rPr lang="en-US" altLang="zh-CN" sz="2802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和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FORM</a:t>
            </a:r>
            <a:r>
              <a:rPr lang="en-US" altLang="zh-CN" sz="2802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的领域分析活动：</a:t>
            </a:r>
          </a:p>
          <a:p>
            <a:pPr>
              <a:lnSpc>
                <a:spcPts val="32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	</a:t>
            </a:r>
            <a:r>
              <a:rPr lang="en-US" altLang="zh-CN" sz="2802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计划、特征分析和验证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147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9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147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9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147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900"/>
              </a:lnSpc>
              <a:tabLst>
                <a:tab pos="190500" algn="l"/>
                <a:tab pos="10414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147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045F4E-8005-4448-A3AF-5E75CAAC7955}"/>
              </a:ext>
            </a:extLst>
          </p:cNvPr>
          <p:cNvSpPr/>
          <p:nvPr/>
        </p:nvSpPr>
        <p:spPr>
          <a:xfrm>
            <a:off x="685800" y="56388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663BDA-41BA-9F4C-86F7-9F7B1538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EF98DF-0944-1248-B400-3B6173EC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5175" t="38734" r="20000" b="6517"/>
          <a:stretch/>
        </p:blipFill>
        <p:spPr bwMode="auto">
          <a:xfrm>
            <a:off x="469900" y="2667000"/>
            <a:ext cx="67945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6400" y="5118100"/>
            <a:ext cx="723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98800" y="5295900"/>
            <a:ext cx="431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21200" y="4368800"/>
            <a:ext cx="698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CheckOut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517900" y="4622800"/>
            <a:ext cx="990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ShoppingCart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56000" y="4800600"/>
            <a:ext cx="9144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927600" y="4876800"/>
            <a:ext cx="6223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Payment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241800" y="5270500"/>
            <a:ext cx="3200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736600" algn="l"/>
              </a:tabLst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OrderConfirm</a:t>
            </a:r>
          </a:p>
          <a:p>
            <a:pPr>
              <a:lnSpc>
                <a:spcPts val="1200"/>
              </a:lnSpc>
              <a:tabLst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PayByVirtual</a:t>
            </a:r>
            <a:r>
              <a:rPr lang="en-US" altLang="zh-CN" sz="1182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</a:t>
            </a:r>
            <a:r>
              <a:rPr lang="en-US" altLang="zh-CN" sz="118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Transaction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118100" y="5588000"/>
            <a:ext cx="2146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en-US" altLang="zh-CN" sz="118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CreditCard</a:t>
            </a:r>
            <a:r>
              <a:rPr lang="en-US" altLang="zh-CN" sz="1182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994400" y="4432300"/>
            <a:ext cx="571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108200" y="4419600"/>
            <a:ext cx="1104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ProductBrowse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35300" y="5613400"/>
            <a:ext cx="1752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482600" algn="l"/>
                <a:tab pos="939800" algn="l"/>
              </a:tabLst>
            </a:pPr>
            <a:r>
              <a:rPr lang="en-US" altLang="zh-CN" dirty="0"/>
              <a:t>	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ItemUpdate</a:t>
            </a:r>
          </a:p>
          <a:p>
            <a:pPr>
              <a:lnSpc>
                <a:spcPts val="1200"/>
              </a:lnSpc>
              <a:tabLst>
                <a:tab pos="482600" algn="l"/>
                <a:tab pos="939800" algn="l"/>
              </a:tabLst>
            </a:pPr>
            <a:r>
              <a:rPr lang="en-US" altLang="zh-CN" dirty="0"/>
              <a:t>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ItemDelete</a:t>
            </a:r>
          </a:p>
          <a:p>
            <a:pPr>
              <a:lnSpc>
                <a:spcPts val="900"/>
              </a:lnSpc>
              <a:tabLst>
                <a:tab pos="482600" algn="l"/>
                <a:tab pos="939800" algn="l"/>
              </a:tabLst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ItemAdd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917700" y="5080000"/>
            <a:ext cx="1257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0800" algn="l"/>
                <a:tab pos="533400" algn="l"/>
              </a:tabLst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  <a:p>
            <a:pPr>
              <a:lnSpc>
                <a:spcPts val="1400"/>
              </a:lnSpc>
              <a:tabLst>
                <a:tab pos="508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Category</a:t>
            </a:r>
          </a:p>
          <a:p>
            <a:pPr>
              <a:lnSpc>
                <a:spcPts val="1400"/>
              </a:lnSpc>
              <a:tabLst>
                <a:tab pos="50800" algn="l"/>
                <a:tab pos="533400" algn="l"/>
              </a:tabLst>
            </a:pPr>
            <a:r>
              <a:rPr lang="en-US" altLang="zh-CN" dirty="0"/>
              <a:t>	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BrowseBy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654300" y="5613400"/>
            <a:ext cx="317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908300" y="4622800"/>
            <a:ext cx="228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8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1..3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096000" y="4660900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Account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943600" y="4838700"/>
            <a:ext cx="9144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69900" y="330200"/>
            <a:ext cx="80645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领域需求规约</a:t>
            </a:r>
            <a:r>
              <a:rPr lang="en-US" altLang="zh-CN" sz="4002" b="1" dirty="0">
                <a:solidFill>
                  <a:srgbClr val="3D00EA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特征建模方法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基于特征模型的领域需求建模方法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特征模型：一系列特征按照精化关系组成层次结构，精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化关系包括分解和特化两种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dirty="0"/>
              <a:t>					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基于刻面的特征局部可变性描述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57200" algn="l"/>
                <a:tab pos="736600" algn="l"/>
                <a:tab pos="787400" algn="l"/>
                <a:tab pos="3187700" algn="l"/>
                <a:tab pos="4495800" algn="l"/>
              </a:tabLst>
            </a:pPr>
            <a:r>
              <a:rPr lang="en-US" altLang="zh-CN" dirty="0"/>
              <a:t>				</a:t>
            </a:r>
            <a:r>
              <a:rPr lang="en-US" altLang="zh-CN" sz="118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7F0F3F8-B5FD-584D-AB7A-31700B16651A}"/>
              </a:ext>
            </a:extLst>
          </p:cNvPr>
          <p:cNvSpPr/>
          <p:nvPr/>
        </p:nvSpPr>
        <p:spPr>
          <a:xfrm>
            <a:off x="406400" y="54864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EC49A009-85C9-7847-B197-FFD4E5ED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FF353C12-8624-634F-9BC3-ACF72E2E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83500" cy="557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另一种思考：面向特定领域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特定领域的软件复用活动相对容易取得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成功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在特定领域范围内，以一种系统、全面的方式规划整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个领域内基于复用的产品开发路线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实现领域内基于复用的应用产品快速定制式开发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这是由领域的内聚性和稳定性决定的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属于同一领域的应用系统在业务需求、体系结构以及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具体实现等方面都具有较大的共性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某一具体业务领域，特别是一些发展比较成熟的领域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10541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往往比较稳定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6EE30864-D9D4-B542-9C19-E074D1A3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FED8B2D7-6593-FE4E-87C9-F6400351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3357" t="32458" r="6155" b="15948"/>
          <a:stretch/>
        </p:blipFill>
        <p:spPr bwMode="auto">
          <a:xfrm>
            <a:off x="304800" y="2222500"/>
            <a:ext cx="8216900" cy="34925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69900" y="266700"/>
            <a:ext cx="76454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领域需求规约</a:t>
            </a:r>
            <a:r>
              <a:rPr lang="en-US" altLang="zh-CN" sz="4002" b="1" dirty="0">
                <a:solidFill>
                  <a:srgbClr val="3D00EA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基于用况的方法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5334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在用况和场景两个层面上进行可变性建模</a:t>
            </a:r>
          </a:p>
          <a:p>
            <a:pPr>
              <a:lnSpc>
                <a:spcPts val="3800"/>
              </a:lnSpc>
              <a:tabLst>
                <a:tab pos="5334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通过与特征模型的可变性追踪关系表明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34D4B-4C45-5E41-90EA-A82955AB4BA6}"/>
              </a:ext>
            </a:extLst>
          </p:cNvPr>
          <p:cNvSpPr/>
          <p:nvPr/>
        </p:nvSpPr>
        <p:spPr>
          <a:xfrm>
            <a:off x="609600" y="5562600"/>
            <a:ext cx="1143000" cy="459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8CBCBC-45DE-F948-8E2D-DCBB23E5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9781573-6DF9-744B-8E02-438D131B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23496" t="12571" r="19441"/>
          <a:stretch/>
        </p:blipFill>
        <p:spPr bwMode="auto">
          <a:xfrm>
            <a:off x="2133600" y="876300"/>
            <a:ext cx="5181600" cy="5918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749300" y="215900"/>
            <a:ext cx="7620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基于顺序图的用况场景可变性建模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D3C802-E6C9-A240-B274-1D6AEEB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A9143-B414-554F-8589-B1EA45FC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5311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191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基于文本的领域需求规约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4191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网上购物顾客在确认订单后，对订单进行在线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支付。支付时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可以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使用网站虚拟货币（此时需要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系统同时提供“账户管理”功能），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也可以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使用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信用卡进行网上支付。交易成功后，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如果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该网上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购物系统要求提供交易通知，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那么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系统自动通过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Email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或者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手机短信的方式向顾客发送交易结果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通知。交易结果通知中包含交易基本信息（订单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号、金额、状态等），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如果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该系统要求提供详细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信息，</a:t>
            </a:r>
            <a:r>
              <a:rPr lang="en-US" altLang="zh-CN" sz="2961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那么</a:t>
            </a: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交易信息中还应该包括所购买的各项</a:t>
            </a:r>
          </a:p>
          <a:p>
            <a:pPr>
              <a:lnSpc>
                <a:spcPts val="3300"/>
              </a:lnSpc>
              <a:tabLst>
                <a:tab pos="419100" algn="l"/>
                <a:tab pos="1295400" algn="l"/>
              </a:tabLst>
            </a:pPr>
            <a:r>
              <a:rPr lang="en-US" altLang="zh-CN" sz="2961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商品的编号、名称、数量、规格和单价。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5AA8408-CA09-7D4E-8A65-57A2DB74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AF1ECFF-813E-FA4A-BFB6-090890B3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1872373" y="3914267"/>
            <a:ext cx="1179576" cy="1343406"/>
          </a:xfrm>
          <a:custGeom>
            <a:avLst/>
            <a:gdLst>
              <a:gd name="connsiteX0" fmla="*/ 597407 w 1179576"/>
              <a:gd name="connsiteY0" fmla="*/ 1343406 h 1343406"/>
              <a:gd name="connsiteX1" fmla="*/ 900684 w 1179576"/>
              <a:gd name="connsiteY1" fmla="*/ 1343406 h 1343406"/>
              <a:gd name="connsiteX2" fmla="*/ 1179575 w 1179576"/>
              <a:gd name="connsiteY2" fmla="*/ 1086612 h 1343406"/>
              <a:gd name="connsiteX3" fmla="*/ 1179575 w 1179576"/>
              <a:gd name="connsiteY3" fmla="*/ 0 h 1343406"/>
              <a:gd name="connsiteX4" fmla="*/ 0 w 1179576"/>
              <a:gd name="connsiteY4" fmla="*/ 0 h 1343406"/>
              <a:gd name="connsiteX5" fmla="*/ 0 w 1179576"/>
              <a:gd name="connsiteY5" fmla="*/ 1343406 h 1343406"/>
              <a:gd name="connsiteX6" fmla="*/ 597407 w 1179576"/>
              <a:gd name="connsiteY6" fmla="*/ 1343406 h 1343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79576" h="1343406">
                <a:moveTo>
                  <a:pt x="597407" y="1343406"/>
                </a:moveTo>
                <a:lnTo>
                  <a:pt x="900684" y="1343406"/>
                </a:lnTo>
                <a:lnTo>
                  <a:pt x="1179575" y="1086612"/>
                </a:lnTo>
                <a:lnTo>
                  <a:pt x="1179575" y="0"/>
                </a:lnTo>
                <a:lnTo>
                  <a:pt x="0" y="0"/>
                </a:lnTo>
                <a:lnTo>
                  <a:pt x="0" y="1343406"/>
                </a:lnTo>
                <a:lnTo>
                  <a:pt x="597407" y="1343406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2773057" y="5000879"/>
            <a:ext cx="278892" cy="256794"/>
          </a:xfrm>
          <a:custGeom>
            <a:avLst/>
            <a:gdLst>
              <a:gd name="connsiteX0" fmla="*/ 278892 w 278892"/>
              <a:gd name="connsiteY0" fmla="*/ 0 h 256794"/>
              <a:gd name="connsiteX1" fmla="*/ 0 w 278892"/>
              <a:gd name="connsiteY1" fmla="*/ 0 h 256794"/>
              <a:gd name="connsiteX2" fmla="*/ 0 w 278892"/>
              <a:gd name="connsiteY2" fmla="*/ 256793 h 256794"/>
              <a:gd name="connsiteX3" fmla="*/ 278892 w 278892"/>
              <a:gd name="connsiteY3" fmla="*/ 0 h 256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8892" h="256794">
                <a:moveTo>
                  <a:pt x="278892" y="0"/>
                </a:moveTo>
                <a:lnTo>
                  <a:pt x="0" y="0"/>
                </a:lnTo>
                <a:lnTo>
                  <a:pt x="0" y="256793"/>
                </a:lnTo>
                <a:lnTo>
                  <a:pt x="278892" y="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938667" y="3857117"/>
            <a:ext cx="1179576" cy="1344168"/>
          </a:xfrm>
          <a:custGeom>
            <a:avLst/>
            <a:gdLst>
              <a:gd name="connsiteX0" fmla="*/ 597407 w 1179576"/>
              <a:gd name="connsiteY0" fmla="*/ 1344168 h 1344168"/>
              <a:gd name="connsiteX1" fmla="*/ 901445 w 1179576"/>
              <a:gd name="connsiteY1" fmla="*/ 1344168 h 1344168"/>
              <a:gd name="connsiteX2" fmla="*/ 1179575 w 1179576"/>
              <a:gd name="connsiteY2" fmla="*/ 1087374 h 1344168"/>
              <a:gd name="connsiteX3" fmla="*/ 1179575 w 1179576"/>
              <a:gd name="connsiteY3" fmla="*/ 0 h 1344168"/>
              <a:gd name="connsiteX4" fmla="*/ 0 w 1179576"/>
              <a:gd name="connsiteY4" fmla="*/ 0 h 1344168"/>
              <a:gd name="connsiteX5" fmla="*/ 0 w 1179576"/>
              <a:gd name="connsiteY5" fmla="*/ 1344168 h 1344168"/>
              <a:gd name="connsiteX6" fmla="*/ 597407 w 1179576"/>
              <a:gd name="connsiteY6" fmla="*/ 1344168 h 1344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79576" h="1344168">
                <a:moveTo>
                  <a:pt x="597407" y="1344168"/>
                </a:moveTo>
                <a:lnTo>
                  <a:pt x="901445" y="1344168"/>
                </a:lnTo>
                <a:lnTo>
                  <a:pt x="1179575" y="1087374"/>
                </a:lnTo>
                <a:lnTo>
                  <a:pt x="1179575" y="0"/>
                </a:lnTo>
                <a:lnTo>
                  <a:pt x="0" y="0"/>
                </a:lnTo>
                <a:lnTo>
                  <a:pt x="0" y="1344168"/>
                </a:lnTo>
                <a:lnTo>
                  <a:pt x="597407" y="1344168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2840113" y="4944491"/>
            <a:ext cx="278129" cy="256794"/>
          </a:xfrm>
          <a:custGeom>
            <a:avLst/>
            <a:gdLst>
              <a:gd name="connsiteX0" fmla="*/ 278129 w 278129"/>
              <a:gd name="connsiteY0" fmla="*/ 0 h 256794"/>
              <a:gd name="connsiteX1" fmla="*/ 0 w 278129"/>
              <a:gd name="connsiteY1" fmla="*/ 0 h 256794"/>
              <a:gd name="connsiteX2" fmla="*/ 0 w 278129"/>
              <a:gd name="connsiteY2" fmla="*/ 256793 h 256794"/>
              <a:gd name="connsiteX3" fmla="*/ 278129 w 278129"/>
              <a:gd name="connsiteY3" fmla="*/ 0 h 256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8129" h="256794">
                <a:moveTo>
                  <a:pt x="278129" y="0"/>
                </a:moveTo>
                <a:lnTo>
                  <a:pt x="0" y="0"/>
                </a:lnTo>
                <a:lnTo>
                  <a:pt x="0" y="256793"/>
                </a:lnTo>
                <a:lnTo>
                  <a:pt x="278129" y="0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932317" y="3850767"/>
            <a:ext cx="1192276" cy="1356868"/>
          </a:xfrm>
          <a:custGeom>
            <a:avLst/>
            <a:gdLst>
              <a:gd name="connsiteX0" fmla="*/ 603757 w 1192276"/>
              <a:gd name="connsiteY0" fmla="*/ 1350518 h 1356868"/>
              <a:gd name="connsiteX1" fmla="*/ 907795 w 1192276"/>
              <a:gd name="connsiteY1" fmla="*/ 1350518 h 1356868"/>
              <a:gd name="connsiteX2" fmla="*/ 1185925 w 1192276"/>
              <a:gd name="connsiteY2" fmla="*/ 1093724 h 1356868"/>
              <a:gd name="connsiteX3" fmla="*/ 1185925 w 1192276"/>
              <a:gd name="connsiteY3" fmla="*/ 6350 h 1356868"/>
              <a:gd name="connsiteX4" fmla="*/ 6350 w 1192276"/>
              <a:gd name="connsiteY4" fmla="*/ 6350 h 1356868"/>
              <a:gd name="connsiteX5" fmla="*/ 6350 w 1192276"/>
              <a:gd name="connsiteY5" fmla="*/ 1350518 h 1356868"/>
              <a:gd name="connsiteX6" fmla="*/ 603757 w 1192276"/>
              <a:gd name="connsiteY6" fmla="*/ 1350518 h 1356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92276" h="1356868">
                <a:moveTo>
                  <a:pt x="603757" y="1350518"/>
                </a:moveTo>
                <a:lnTo>
                  <a:pt x="907795" y="1350518"/>
                </a:lnTo>
                <a:lnTo>
                  <a:pt x="1185925" y="1093724"/>
                </a:lnTo>
                <a:lnTo>
                  <a:pt x="1185925" y="6350"/>
                </a:lnTo>
                <a:lnTo>
                  <a:pt x="6350" y="6350"/>
                </a:lnTo>
                <a:lnTo>
                  <a:pt x="6350" y="1350518"/>
                </a:lnTo>
                <a:lnTo>
                  <a:pt x="603757" y="135051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2833763" y="4938141"/>
            <a:ext cx="290829" cy="269494"/>
          </a:xfrm>
          <a:custGeom>
            <a:avLst/>
            <a:gdLst>
              <a:gd name="connsiteX0" fmla="*/ 284479 w 290829"/>
              <a:gd name="connsiteY0" fmla="*/ 6350 h 269494"/>
              <a:gd name="connsiteX1" fmla="*/ 6350 w 290829"/>
              <a:gd name="connsiteY1" fmla="*/ 6350 h 269494"/>
              <a:gd name="connsiteX2" fmla="*/ 6350 w 290829"/>
              <a:gd name="connsiteY2" fmla="*/ 263143 h 269494"/>
              <a:gd name="connsiteX3" fmla="*/ 284479 w 290829"/>
              <a:gd name="connsiteY3" fmla="*/ 6350 h 269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0829" h="269494">
                <a:moveTo>
                  <a:pt x="284479" y="6350"/>
                </a:moveTo>
                <a:lnTo>
                  <a:pt x="6350" y="6350"/>
                </a:lnTo>
                <a:lnTo>
                  <a:pt x="6350" y="263143"/>
                </a:lnTo>
                <a:lnTo>
                  <a:pt x="28447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2042045" y="4178427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2042045" y="4083939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2042045" y="4131183"/>
            <a:ext cx="719074" cy="24663"/>
          </a:xfrm>
          <a:custGeom>
            <a:avLst/>
            <a:gdLst>
              <a:gd name="connsiteX0" fmla="*/ 6350 w 719074"/>
              <a:gd name="connsiteY0" fmla="*/ 6350 h 24663"/>
              <a:gd name="connsiteX1" fmla="*/ 712723 w 719074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9074" h="24663">
                <a:moveTo>
                  <a:pt x="6350" y="6350"/>
                </a:moveTo>
                <a:lnTo>
                  <a:pt x="71272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2042045" y="4036695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2042045" y="3989451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2042045" y="4225671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2042045" y="4272915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2042045" y="4320159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2042045" y="4367403"/>
            <a:ext cx="483616" cy="24663"/>
          </a:xfrm>
          <a:custGeom>
            <a:avLst/>
            <a:gdLst>
              <a:gd name="connsiteX0" fmla="*/ 6350 w 483616"/>
              <a:gd name="connsiteY0" fmla="*/ 6350 h 24663"/>
              <a:gd name="connsiteX1" fmla="*/ 477266 w 483616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616" h="24663">
                <a:moveTo>
                  <a:pt x="6350" y="6350"/>
                </a:moveTo>
                <a:lnTo>
                  <a:pt x="47726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2042045" y="4414647"/>
            <a:ext cx="483616" cy="24663"/>
          </a:xfrm>
          <a:custGeom>
            <a:avLst/>
            <a:gdLst>
              <a:gd name="connsiteX0" fmla="*/ 6350 w 483616"/>
              <a:gd name="connsiteY0" fmla="*/ 6350 h 24663"/>
              <a:gd name="connsiteX1" fmla="*/ 477266 w 483616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616" h="24663">
                <a:moveTo>
                  <a:pt x="6350" y="6350"/>
                </a:moveTo>
                <a:lnTo>
                  <a:pt x="47726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2042045" y="4461891"/>
            <a:ext cx="483616" cy="24663"/>
          </a:xfrm>
          <a:custGeom>
            <a:avLst/>
            <a:gdLst>
              <a:gd name="connsiteX0" fmla="*/ 6350 w 483616"/>
              <a:gd name="connsiteY0" fmla="*/ 6350 h 24663"/>
              <a:gd name="connsiteX1" fmla="*/ 477266 w 483616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616" h="24663">
                <a:moveTo>
                  <a:pt x="6350" y="6350"/>
                </a:moveTo>
                <a:lnTo>
                  <a:pt x="47726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2042045" y="4509135"/>
            <a:ext cx="483616" cy="24663"/>
          </a:xfrm>
          <a:custGeom>
            <a:avLst/>
            <a:gdLst>
              <a:gd name="connsiteX0" fmla="*/ 6350 w 483616"/>
              <a:gd name="connsiteY0" fmla="*/ 6350 h 24663"/>
              <a:gd name="connsiteX1" fmla="*/ 477266 w 483616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616" h="24663">
                <a:moveTo>
                  <a:pt x="6350" y="6350"/>
                </a:moveTo>
                <a:lnTo>
                  <a:pt x="47726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2042045" y="4556379"/>
            <a:ext cx="483616" cy="24663"/>
          </a:xfrm>
          <a:custGeom>
            <a:avLst/>
            <a:gdLst>
              <a:gd name="connsiteX0" fmla="*/ 6350 w 483616"/>
              <a:gd name="connsiteY0" fmla="*/ 6350 h 24663"/>
              <a:gd name="connsiteX1" fmla="*/ 477266 w 483616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616" h="24663">
                <a:moveTo>
                  <a:pt x="6350" y="6350"/>
                </a:moveTo>
                <a:lnTo>
                  <a:pt x="47726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2042045" y="4603623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2042045" y="4698111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42045" y="4650867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42045" y="4745355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42045" y="4792599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42045" y="4839843"/>
            <a:ext cx="954532" cy="24663"/>
          </a:xfrm>
          <a:custGeom>
            <a:avLst/>
            <a:gdLst>
              <a:gd name="connsiteX0" fmla="*/ 6350 w 954532"/>
              <a:gd name="connsiteY0" fmla="*/ 6350 h 24663"/>
              <a:gd name="connsiteX1" fmla="*/ 948182 w 954532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4532" h="24663">
                <a:moveTo>
                  <a:pt x="6350" y="6350"/>
                </a:moveTo>
                <a:lnTo>
                  <a:pt x="94818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6736206" y="3412109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5770 w 583692"/>
              <a:gd name="connsiteY1" fmla="*/ 665988 h 665988"/>
              <a:gd name="connsiteX2" fmla="*/ 583692 w 583692"/>
              <a:gd name="connsiteY2" fmla="*/ 537971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5770" y="665988"/>
                </a:lnTo>
                <a:lnTo>
                  <a:pt x="583692" y="537971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181977" y="3950081"/>
            <a:ext cx="137921" cy="128015"/>
          </a:xfrm>
          <a:custGeom>
            <a:avLst/>
            <a:gdLst>
              <a:gd name="connsiteX0" fmla="*/ 137921 w 137921"/>
              <a:gd name="connsiteY0" fmla="*/ 0 h 128015"/>
              <a:gd name="connsiteX1" fmla="*/ 0 w 137921"/>
              <a:gd name="connsiteY1" fmla="*/ 0 h 128015"/>
              <a:gd name="connsiteX2" fmla="*/ 0 w 137921"/>
              <a:gd name="connsiteY2" fmla="*/ 128015 h 128015"/>
              <a:gd name="connsiteX3" fmla="*/ 137921 w 137921"/>
              <a:gd name="connsiteY3" fmla="*/ 0 h 128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921" h="128015">
                <a:moveTo>
                  <a:pt x="137921" y="0"/>
                </a:moveTo>
                <a:lnTo>
                  <a:pt x="0" y="0"/>
                </a:lnTo>
                <a:lnTo>
                  <a:pt x="0" y="128015"/>
                </a:lnTo>
                <a:lnTo>
                  <a:pt x="137921" y="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6768985" y="3383915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6532 w 583692"/>
              <a:gd name="connsiteY1" fmla="*/ 665988 h 665988"/>
              <a:gd name="connsiteX2" fmla="*/ 583692 w 583692"/>
              <a:gd name="connsiteY2" fmla="*/ 537971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6532" y="665988"/>
                </a:lnTo>
                <a:lnTo>
                  <a:pt x="583692" y="537971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215517" y="3921887"/>
            <a:ext cx="137159" cy="128015"/>
          </a:xfrm>
          <a:custGeom>
            <a:avLst/>
            <a:gdLst>
              <a:gd name="connsiteX0" fmla="*/ 137159 w 137159"/>
              <a:gd name="connsiteY0" fmla="*/ 0 h 128015"/>
              <a:gd name="connsiteX1" fmla="*/ 0 w 137159"/>
              <a:gd name="connsiteY1" fmla="*/ 0 h 128015"/>
              <a:gd name="connsiteX2" fmla="*/ 0 w 137159"/>
              <a:gd name="connsiteY2" fmla="*/ 128015 h 128015"/>
              <a:gd name="connsiteX3" fmla="*/ 137159 w 137159"/>
              <a:gd name="connsiteY3" fmla="*/ 0 h 128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159" h="128015">
                <a:moveTo>
                  <a:pt x="137159" y="0"/>
                </a:moveTo>
                <a:lnTo>
                  <a:pt x="0" y="0"/>
                </a:lnTo>
                <a:lnTo>
                  <a:pt x="0" y="128015"/>
                </a:lnTo>
                <a:lnTo>
                  <a:pt x="137159" y="0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6762635" y="3377565"/>
            <a:ext cx="596392" cy="678688"/>
          </a:xfrm>
          <a:custGeom>
            <a:avLst/>
            <a:gdLst>
              <a:gd name="connsiteX0" fmla="*/ 302006 w 596392"/>
              <a:gd name="connsiteY0" fmla="*/ 672338 h 678688"/>
              <a:gd name="connsiteX1" fmla="*/ 452882 w 596392"/>
              <a:gd name="connsiteY1" fmla="*/ 672338 h 678688"/>
              <a:gd name="connsiteX2" fmla="*/ 590042 w 596392"/>
              <a:gd name="connsiteY2" fmla="*/ 544321 h 678688"/>
              <a:gd name="connsiteX3" fmla="*/ 590042 w 596392"/>
              <a:gd name="connsiteY3" fmla="*/ 6350 h 678688"/>
              <a:gd name="connsiteX4" fmla="*/ 6350 w 596392"/>
              <a:gd name="connsiteY4" fmla="*/ 6350 h 678688"/>
              <a:gd name="connsiteX5" fmla="*/ 6350 w 596392"/>
              <a:gd name="connsiteY5" fmla="*/ 672338 h 678688"/>
              <a:gd name="connsiteX6" fmla="*/ 302006 w 596392"/>
              <a:gd name="connsiteY6" fmla="*/ 672338 h 678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6392" h="678688">
                <a:moveTo>
                  <a:pt x="302006" y="672338"/>
                </a:moveTo>
                <a:lnTo>
                  <a:pt x="452882" y="672338"/>
                </a:lnTo>
                <a:lnTo>
                  <a:pt x="590042" y="544321"/>
                </a:lnTo>
                <a:lnTo>
                  <a:pt x="590042" y="6350"/>
                </a:lnTo>
                <a:lnTo>
                  <a:pt x="6350" y="6350"/>
                </a:lnTo>
                <a:lnTo>
                  <a:pt x="6350" y="672338"/>
                </a:lnTo>
                <a:lnTo>
                  <a:pt x="302006" y="6723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7209167" y="3915537"/>
            <a:ext cx="149859" cy="140715"/>
          </a:xfrm>
          <a:custGeom>
            <a:avLst/>
            <a:gdLst>
              <a:gd name="connsiteX0" fmla="*/ 143509 w 149859"/>
              <a:gd name="connsiteY0" fmla="*/ 6350 h 140715"/>
              <a:gd name="connsiteX1" fmla="*/ 6350 w 149859"/>
              <a:gd name="connsiteY1" fmla="*/ 6350 h 140715"/>
              <a:gd name="connsiteX2" fmla="*/ 6350 w 149859"/>
              <a:gd name="connsiteY2" fmla="*/ 134365 h 140715"/>
              <a:gd name="connsiteX3" fmla="*/ 143509 w 149859"/>
              <a:gd name="connsiteY3" fmla="*/ 6350 h 140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9859" h="140715">
                <a:moveTo>
                  <a:pt x="143509" y="6350"/>
                </a:moveTo>
                <a:lnTo>
                  <a:pt x="6350" y="6350"/>
                </a:lnTo>
                <a:lnTo>
                  <a:pt x="6350" y="134365"/>
                </a:lnTo>
                <a:lnTo>
                  <a:pt x="1435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6811403" y="3494151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6811403" y="3470529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6811403" y="3446907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6811403" y="3565017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6811403" y="3635883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6811403" y="3659505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6811403" y="3683127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6811403" y="3824859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6811403" y="3848481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6736206" y="5064887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5770 w 583692"/>
              <a:gd name="connsiteY1" fmla="*/ 665988 h 665988"/>
              <a:gd name="connsiteX2" fmla="*/ 583692 w 583692"/>
              <a:gd name="connsiteY2" fmla="*/ 537972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5770" y="665988"/>
                </a:lnTo>
                <a:lnTo>
                  <a:pt x="583692" y="537972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7181977" y="5602859"/>
            <a:ext cx="137921" cy="128015"/>
          </a:xfrm>
          <a:custGeom>
            <a:avLst/>
            <a:gdLst>
              <a:gd name="connsiteX0" fmla="*/ 137921 w 137921"/>
              <a:gd name="connsiteY0" fmla="*/ 0 h 128015"/>
              <a:gd name="connsiteX1" fmla="*/ 0 w 137921"/>
              <a:gd name="connsiteY1" fmla="*/ 0 h 128015"/>
              <a:gd name="connsiteX2" fmla="*/ 0 w 137921"/>
              <a:gd name="connsiteY2" fmla="*/ 128015 h 128015"/>
              <a:gd name="connsiteX3" fmla="*/ 137921 w 137921"/>
              <a:gd name="connsiteY3" fmla="*/ 0 h 128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921" h="128015">
                <a:moveTo>
                  <a:pt x="137921" y="0"/>
                </a:moveTo>
                <a:lnTo>
                  <a:pt x="0" y="0"/>
                </a:lnTo>
                <a:lnTo>
                  <a:pt x="0" y="128015"/>
                </a:lnTo>
                <a:lnTo>
                  <a:pt x="137921" y="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6768985" y="5036693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6532 w 583692"/>
              <a:gd name="connsiteY1" fmla="*/ 665988 h 665988"/>
              <a:gd name="connsiteX2" fmla="*/ 583692 w 583692"/>
              <a:gd name="connsiteY2" fmla="*/ 538734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6532" y="665988"/>
                </a:lnTo>
                <a:lnTo>
                  <a:pt x="583692" y="538734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7215517" y="5575427"/>
            <a:ext cx="137159" cy="127253"/>
          </a:xfrm>
          <a:custGeom>
            <a:avLst/>
            <a:gdLst>
              <a:gd name="connsiteX0" fmla="*/ 137159 w 137159"/>
              <a:gd name="connsiteY0" fmla="*/ 0 h 127253"/>
              <a:gd name="connsiteX1" fmla="*/ 0 w 137159"/>
              <a:gd name="connsiteY1" fmla="*/ 0 h 127253"/>
              <a:gd name="connsiteX2" fmla="*/ 0 w 137159"/>
              <a:gd name="connsiteY2" fmla="*/ 127253 h 127253"/>
              <a:gd name="connsiteX3" fmla="*/ 137159 w 137159"/>
              <a:gd name="connsiteY3" fmla="*/ 0 h 127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159" h="127253">
                <a:moveTo>
                  <a:pt x="137159" y="0"/>
                </a:moveTo>
                <a:lnTo>
                  <a:pt x="0" y="0"/>
                </a:lnTo>
                <a:lnTo>
                  <a:pt x="0" y="127253"/>
                </a:lnTo>
                <a:lnTo>
                  <a:pt x="137159" y="0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6762635" y="5030343"/>
            <a:ext cx="596392" cy="678688"/>
          </a:xfrm>
          <a:custGeom>
            <a:avLst/>
            <a:gdLst>
              <a:gd name="connsiteX0" fmla="*/ 302006 w 596392"/>
              <a:gd name="connsiteY0" fmla="*/ 672338 h 678688"/>
              <a:gd name="connsiteX1" fmla="*/ 452882 w 596392"/>
              <a:gd name="connsiteY1" fmla="*/ 672338 h 678688"/>
              <a:gd name="connsiteX2" fmla="*/ 590042 w 596392"/>
              <a:gd name="connsiteY2" fmla="*/ 545084 h 678688"/>
              <a:gd name="connsiteX3" fmla="*/ 590042 w 596392"/>
              <a:gd name="connsiteY3" fmla="*/ 6350 h 678688"/>
              <a:gd name="connsiteX4" fmla="*/ 6350 w 596392"/>
              <a:gd name="connsiteY4" fmla="*/ 6350 h 678688"/>
              <a:gd name="connsiteX5" fmla="*/ 6350 w 596392"/>
              <a:gd name="connsiteY5" fmla="*/ 672338 h 678688"/>
              <a:gd name="connsiteX6" fmla="*/ 302006 w 596392"/>
              <a:gd name="connsiteY6" fmla="*/ 672338 h 678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6392" h="678688">
                <a:moveTo>
                  <a:pt x="302006" y="672338"/>
                </a:moveTo>
                <a:lnTo>
                  <a:pt x="452882" y="672338"/>
                </a:lnTo>
                <a:lnTo>
                  <a:pt x="590042" y="545084"/>
                </a:lnTo>
                <a:lnTo>
                  <a:pt x="590042" y="6350"/>
                </a:lnTo>
                <a:lnTo>
                  <a:pt x="6350" y="6350"/>
                </a:lnTo>
                <a:lnTo>
                  <a:pt x="6350" y="672338"/>
                </a:lnTo>
                <a:lnTo>
                  <a:pt x="302006" y="6723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7209167" y="5569077"/>
            <a:ext cx="149859" cy="139953"/>
          </a:xfrm>
          <a:custGeom>
            <a:avLst/>
            <a:gdLst>
              <a:gd name="connsiteX0" fmla="*/ 143509 w 149859"/>
              <a:gd name="connsiteY0" fmla="*/ 6350 h 139953"/>
              <a:gd name="connsiteX1" fmla="*/ 6350 w 149859"/>
              <a:gd name="connsiteY1" fmla="*/ 6350 h 139953"/>
              <a:gd name="connsiteX2" fmla="*/ 6350 w 149859"/>
              <a:gd name="connsiteY2" fmla="*/ 133603 h 139953"/>
              <a:gd name="connsiteX3" fmla="*/ 143509 w 149859"/>
              <a:gd name="connsiteY3" fmla="*/ 6350 h 139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9859" h="139953">
                <a:moveTo>
                  <a:pt x="143509" y="6350"/>
                </a:moveTo>
                <a:lnTo>
                  <a:pt x="6350" y="6350"/>
                </a:lnTo>
                <a:lnTo>
                  <a:pt x="6350" y="133603"/>
                </a:lnTo>
                <a:lnTo>
                  <a:pt x="1435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6811403" y="5146929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6811403" y="5123307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6811403" y="5288661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6811403" y="5477637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6811403" y="5501259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6736206" y="4238117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5770 w 583692"/>
              <a:gd name="connsiteY1" fmla="*/ 665988 h 665988"/>
              <a:gd name="connsiteX2" fmla="*/ 583692 w 583692"/>
              <a:gd name="connsiteY2" fmla="*/ 538734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5770" y="665988"/>
                </a:lnTo>
                <a:lnTo>
                  <a:pt x="583692" y="538734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7181977" y="4776851"/>
            <a:ext cx="137921" cy="127253"/>
          </a:xfrm>
          <a:custGeom>
            <a:avLst/>
            <a:gdLst>
              <a:gd name="connsiteX0" fmla="*/ 137921 w 137921"/>
              <a:gd name="connsiteY0" fmla="*/ 0 h 127253"/>
              <a:gd name="connsiteX1" fmla="*/ 0 w 137921"/>
              <a:gd name="connsiteY1" fmla="*/ 0 h 127253"/>
              <a:gd name="connsiteX2" fmla="*/ 0 w 137921"/>
              <a:gd name="connsiteY2" fmla="*/ 127253 h 127253"/>
              <a:gd name="connsiteX3" fmla="*/ 137921 w 137921"/>
              <a:gd name="connsiteY3" fmla="*/ 0 h 127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921" h="127253">
                <a:moveTo>
                  <a:pt x="137921" y="0"/>
                </a:moveTo>
                <a:lnTo>
                  <a:pt x="0" y="0"/>
                </a:lnTo>
                <a:lnTo>
                  <a:pt x="0" y="127253"/>
                </a:lnTo>
                <a:lnTo>
                  <a:pt x="137921" y="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768985" y="4209923"/>
            <a:ext cx="583692" cy="665988"/>
          </a:xfrm>
          <a:custGeom>
            <a:avLst/>
            <a:gdLst>
              <a:gd name="connsiteX0" fmla="*/ 295656 w 583692"/>
              <a:gd name="connsiteY0" fmla="*/ 665988 h 665988"/>
              <a:gd name="connsiteX1" fmla="*/ 446532 w 583692"/>
              <a:gd name="connsiteY1" fmla="*/ 665988 h 665988"/>
              <a:gd name="connsiteX2" fmla="*/ 583692 w 583692"/>
              <a:gd name="connsiteY2" fmla="*/ 538734 h 665988"/>
              <a:gd name="connsiteX3" fmla="*/ 583692 w 583692"/>
              <a:gd name="connsiteY3" fmla="*/ 0 h 665988"/>
              <a:gd name="connsiteX4" fmla="*/ 0 w 583692"/>
              <a:gd name="connsiteY4" fmla="*/ 0 h 665988"/>
              <a:gd name="connsiteX5" fmla="*/ 0 w 583692"/>
              <a:gd name="connsiteY5" fmla="*/ 665988 h 665988"/>
              <a:gd name="connsiteX6" fmla="*/ 295656 w 583692"/>
              <a:gd name="connsiteY6" fmla="*/ 665988 h 665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3692" h="665988">
                <a:moveTo>
                  <a:pt x="295656" y="665988"/>
                </a:moveTo>
                <a:lnTo>
                  <a:pt x="446532" y="665988"/>
                </a:lnTo>
                <a:lnTo>
                  <a:pt x="583692" y="538734"/>
                </a:lnTo>
                <a:lnTo>
                  <a:pt x="583692" y="0"/>
                </a:lnTo>
                <a:lnTo>
                  <a:pt x="0" y="0"/>
                </a:lnTo>
                <a:lnTo>
                  <a:pt x="0" y="665988"/>
                </a:lnTo>
                <a:lnTo>
                  <a:pt x="295656" y="665988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7215517" y="4748657"/>
            <a:ext cx="137159" cy="127253"/>
          </a:xfrm>
          <a:custGeom>
            <a:avLst/>
            <a:gdLst>
              <a:gd name="connsiteX0" fmla="*/ 137159 w 137159"/>
              <a:gd name="connsiteY0" fmla="*/ 0 h 127253"/>
              <a:gd name="connsiteX1" fmla="*/ 0 w 137159"/>
              <a:gd name="connsiteY1" fmla="*/ 0 h 127253"/>
              <a:gd name="connsiteX2" fmla="*/ 0 w 137159"/>
              <a:gd name="connsiteY2" fmla="*/ 127253 h 127253"/>
              <a:gd name="connsiteX3" fmla="*/ 137159 w 137159"/>
              <a:gd name="connsiteY3" fmla="*/ 0 h 127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159" h="127253">
                <a:moveTo>
                  <a:pt x="137159" y="0"/>
                </a:moveTo>
                <a:lnTo>
                  <a:pt x="0" y="0"/>
                </a:lnTo>
                <a:lnTo>
                  <a:pt x="0" y="127253"/>
                </a:lnTo>
                <a:lnTo>
                  <a:pt x="137159" y="0"/>
                </a:lnTo>
              </a:path>
            </a:pathLst>
          </a:custGeom>
          <a:solidFill>
            <a:srgbClr val="D8EC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6762635" y="4203573"/>
            <a:ext cx="596392" cy="678688"/>
          </a:xfrm>
          <a:custGeom>
            <a:avLst/>
            <a:gdLst>
              <a:gd name="connsiteX0" fmla="*/ 302006 w 596392"/>
              <a:gd name="connsiteY0" fmla="*/ 672338 h 678688"/>
              <a:gd name="connsiteX1" fmla="*/ 452882 w 596392"/>
              <a:gd name="connsiteY1" fmla="*/ 672338 h 678688"/>
              <a:gd name="connsiteX2" fmla="*/ 590042 w 596392"/>
              <a:gd name="connsiteY2" fmla="*/ 545084 h 678688"/>
              <a:gd name="connsiteX3" fmla="*/ 590042 w 596392"/>
              <a:gd name="connsiteY3" fmla="*/ 6350 h 678688"/>
              <a:gd name="connsiteX4" fmla="*/ 6350 w 596392"/>
              <a:gd name="connsiteY4" fmla="*/ 6350 h 678688"/>
              <a:gd name="connsiteX5" fmla="*/ 6350 w 596392"/>
              <a:gd name="connsiteY5" fmla="*/ 672338 h 678688"/>
              <a:gd name="connsiteX6" fmla="*/ 302006 w 596392"/>
              <a:gd name="connsiteY6" fmla="*/ 672338 h 678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6392" h="678688">
                <a:moveTo>
                  <a:pt x="302006" y="672338"/>
                </a:moveTo>
                <a:lnTo>
                  <a:pt x="452882" y="672338"/>
                </a:lnTo>
                <a:lnTo>
                  <a:pt x="590042" y="545084"/>
                </a:lnTo>
                <a:lnTo>
                  <a:pt x="590042" y="6350"/>
                </a:lnTo>
                <a:lnTo>
                  <a:pt x="6350" y="6350"/>
                </a:lnTo>
                <a:lnTo>
                  <a:pt x="6350" y="672338"/>
                </a:lnTo>
                <a:lnTo>
                  <a:pt x="302006" y="6723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7209167" y="4742307"/>
            <a:ext cx="149859" cy="139953"/>
          </a:xfrm>
          <a:custGeom>
            <a:avLst/>
            <a:gdLst>
              <a:gd name="connsiteX0" fmla="*/ 143509 w 149859"/>
              <a:gd name="connsiteY0" fmla="*/ 6350 h 139953"/>
              <a:gd name="connsiteX1" fmla="*/ 6350 w 149859"/>
              <a:gd name="connsiteY1" fmla="*/ 6350 h 139953"/>
              <a:gd name="connsiteX2" fmla="*/ 6350 w 149859"/>
              <a:gd name="connsiteY2" fmla="*/ 133603 h 139953"/>
              <a:gd name="connsiteX3" fmla="*/ 143509 w 149859"/>
              <a:gd name="connsiteY3" fmla="*/ 6350 h 139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9859" h="139953">
                <a:moveTo>
                  <a:pt x="143509" y="6350"/>
                </a:moveTo>
                <a:lnTo>
                  <a:pt x="6350" y="6350"/>
                </a:lnTo>
                <a:lnTo>
                  <a:pt x="6350" y="133603"/>
                </a:lnTo>
                <a:lnTo>
                  <a:pt x="1435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6811403" y="4461891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6811403" y="4485513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6811403" y="4509135"/>
            <a:ext cx="248920" cy="24663"/>
          </a:xfrm>
          <a:custGeom>
            <a:avLst/>
            <a:gdLst>
              <a:gd name="connsiteX0" fmla="*/ 6350 w 248920"/>
              <a:gd name="connsiteY0" fmla="*/ 6350 h 24663"/>
              <a:gd name="connsiteX1" fmla="*/ 242569 w 248920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24663">
                <a:moveTo>
                  <a:pt x="6350" y="6350"/>
                </a:moveTo>
                <a:lnTo>
                  <a:pt x="2425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6811403" y="4650867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6811403" y="4674489"/>
            <a:ext cx="484378" cy="24663"/>
          </a:xfrm>
          <a:custGeom>
            <a:avLst/>
            <a:gdLst>
              <a:gd name="connsiteX0" fmla="*/ 6350 w 484378"/>
              <a:gd name="connsiteY0" fmla="*/ 6350 h 24663"/>
              <a:gd name="connsiteX1" fmla="*/ 478028 w 484378"/>
              <a:gd name="connsiteY1" fmla="*/ 6350 h 24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378" h="24663">
                <a:moveTo>
                  <a:pt x="6350" y="6350"/>
                </a:moveTo>
                <a:lnTo>
                  <a:pt x="47802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3179203" y="4232021"/>
            <a:ext cx="800862" cy="566928"/>
          </a:xfrm>
          <a:custGeom>
            <a:avLst/>
            <a:gdLst>
              <a:gd name="connsiteX0" fmla="*/ 800862 w 800862"/>
              <a:gd name="connsiteY0" fmla="*/ 283464 h 566928"/>
              <a:gd name="connsiteX1" fmla="*/ 518160 w 800862"/>
              <a:gd name="connsiteY1" fmla="*/ 0 h 566928"/>
              <a:gd name="connsiteX2" fmla="*/ 518160 w 800862"/>
              <a:gd name="connsiteY2" fmla="*/ 187451 h 566928"/>
              <a:gd name="connsiteX3" fmla="*/ 0 w 800862"/>
              <a:gd name="connsiteY3" fmla="*/ 187451 h 566928"/>
              <a:gd name="connsiteX4" fmla="*/ 0 w 800862"/>
              <a:gd name="connsiteY4" fmla="*/ 380238 h 566928"/>
              <a:gd name="connsiteX5" fmla="*/ 518160 w 800862"/>
              <a:gd name="connsiteY5" fmla="*/ 380238 h 566928"/>
              <a:gd name="connsiteX6" fmla="*/ 518160 w 800862"/>
              <a:gd name="connsiteY6" fmla="*/ 566927 h 566928"/>
              <a:gd name="connsiteX7" fmla="*/ 800862 w 800862"/>
              <a:gd name="connsiteY7" fmla="*/ 28346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00862" h="566928">
                <a:moveTo>
                  <a:pt x="800862" y="283464"/>
                </a:moveTo>
                <a:lnTo>
                  <a:pt x="518160" y="0"/>
                </a:lnTo>
                <a:lnTo>
                  <a:pt x="518160" y="187451"/>
                </a:lnTo>
                <a:lnTo>
                  <a:pt x="0" y="187451"/>
                </a:lnTo>
                <a:lnTo>
                  <a:pt x="0" y="380238"/>
                </a:lnTo>
                <a:lnTo>
                  <a:pt x="518160" y="380238"/>
                </a:lnTo>
                <a:lnTo>
                  <a:pt x="518160" y="566927"/>
                </a:lnTo>
                <a:lnTo>
                  <a:pt x="800862" y="283464"/>
                </a:lnTo>
              </a:path>
            </a:pathLst>
          </a:custGeom>
          <a:solidFill>
            <a:srgbClr val="DDE2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3172853" y="4225671"/>
            <a:ext cx="813562" cy="579628"/>
          </a:xfrm>
          <a:custGeom>
            <a:avLst/>
            <a:gdLst>
              <a:gd name="connsiteX0" fmla="*/ 807212 w 813562"/>
              <a:gd name="connsiteY0" fmla="*/ 289814 h 579628"/>
              <a:gd name="connsiteX1" fmla="*/ 524510 w 813562"/>
              <a:gd name="connsiteY1" fmla="*/ 6350 h 579628"/>
              <a:gd name="connsiteX2" fmla="*/ 524510 w 813562"/>
              <a:gd name="connsiteY2" fmla="*/ 193801 h 579628"/>
              <a:gd name="connsiteX3" fmla="*/ 6350 w 813562"/>
              <a:gd name="connsiteY3" fmla="*/ 193801 h 579628"/>
              <a:gd name="connsiteX4" fmla="*/ 6350 w 813562"/>
              <a:gd name="connsiteY4" fmla="*/ 386588 h 579628"/>
              <a:gd name="connsiteX5" fmla="*/ 524510 w 813562"/>
              <a:gd name="connsiteY5" fmla="*/ 386588 h 579628"/>
              <a:gd name="connsiteX6" fmla="*/ 524510 w 813562"/>
              <a:gd name="connsiteY6" fmla="*/ 573277 h 579628"/>
              <a:gd name="connsiteX7" fmla="*/ 807212 w 813562"/>
              <a:gd name="connsiteY7" fmla="*/ 289814 h 579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13562" h="579628">
                <a:moveTo>
                  <a:pt x="807212" y="289814"/>
                </a:moveTo>
                <a:lnTo>
                  <a:pt x="524510" y="6350"/>
                </a:lnTo>
                <a:lnTo>
                  <a:pt x="524510" y="193801"/>
                </a:lnTo>
                <a:lnTo>
                  <a:pt x="6350" y="193801"/>
                </a:lnTo>
                <a:lnTo>
                  <a:pt x="6350" y="386588"/>
                </a:lnTo>
                <a:lnTo>
                  <a:pt x="524510" y="386588"/>
                </a:lnTo>
                <a:lnTo>
                  <a:pt x="524510" y="573277"/>
                </a:lnTo>
                <a:lnTo>
                  <a:pt x="807212" y="2898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5770003" y="4255643"/>
            <a:ext cx="800862" cy="566928"/>
          </a:xfrm>
          <a:custGeom>
            <a:avLst/>
            <a:gdLst>
              <a:gd name="connsiteX0" fmla="*/ 800862 w 800862"/>
              <a:gd name="connsiteY0" fmla="*/ 283464 h 566928"/>
              <a:gd name="connsiteX1" fmla="*/ 518160 w 800862"/>
              <a:gd name="connsiteY1" fmla="*/ 0 h 566928"/>
              <a:gd name="connsiteX2" fmla="*/ 518160 w 800862"/>
              <a:gd name="connsiteY2" fmla="*/ 187452 h 566928"/>
              <a:gd name="connsiteX3" fmla="*/ 0 w 800862"/>
              <a:gd name="connsiteY3" fmla="*/ 187452 h 566928"/>
              <a:gd name="connsiteX4" fmla="*/ 0 w 800862"/>
              <a:gd name="connsiteY4" fmla="*/ 380238 h 566928"/>
              <a:gd name="connsiteX5" fmla="*/ 518160 w 800862"/>
              <a:gd name="connsiteY5" fmla="*/ 380238 h 566928"/>
              <a:gd name="connsiteX6" fmla="*/ 518160 w 800862"/>
              <a:gd name="connsiteY6" fmla="*/ 566928 h 566928"/>
              <a:gd name="connsiteX7" fmla="*/ 800862 w 800862"/>
              <a:gd name="connsiteY7" fmla="*/ 28346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00862" h="566928">
                <a:moveTo>
                  <a:pt x="800862" y="283464"/>
                </a:moveTo>
                <a:lnTo>
                  <a:pt x="518160" y="0"/>
                </a:lnTo>
                <a:lnTo>
                  <a:pt x="518160" y="187452"/>
                </a:lnTo>
                <a:lnTo>
                  <a:pt x="0" y="187452"/>
                </a:lnTo>
                <a:lnTo>
                  <a:pt x="0" y="380238"/>
                </a:lnTo>
                <a:lnTo>
                  <a:pt x="518160" y="380238"/>
                </a:lnTo>
                <a:lnTo>
                  <a:pt x="518160" y="566928"/>
                </a:lnTo>
                <a:lnTo>
                  <a:pt x="800862" y="283464"/>
                </a:lnTo>
              </a:path>
            </a:pathLst>
          </a:custGeom>
          <a:solidFill>
            <a:srgbClr val="DDE2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5763653" y="4249293"/>
            <a:ext cx="813562" cy="579628"/>
          </a:xfrm>
          <a:custGeom>
            <a:avLst/>
            <a:gdLst>
              <a:gd name="connsiteX0" fmla="*/ 807212 w 813562"/>
              <a:gd name="connsiteY0" fmla="*/ 289814 h 579628"/>
              <a:gd name="connsiteX1" fmla="*/ 524510 w 813562"/>
              <a:gd name="connsiteY1" fmla="*/ 6350 h 579628"/>
              <a:gd name="connsiteX2" fmla="*/ 524510 w 813562"/>
              <a:gd name="connsiteY2" fmla="*/ 193802 h 579628"/>
              <a:gd name="connsiteX3" fmla="*/ 6350 w 813562"/>
              <a:gd name="connsiteY3" fmla="*/ 193802 h 579628"/>
              <a:gd name="connsiteX4" fmla="*/ 6350 w 813562"/>
              <a:gd name="connsiteY4" fmla="*/ 386588 h 579628"/>
              <a:gd name="connsiteX5" fmla="*/ 524510 w 813562"/>
              <a:gd name="connsiteY5" fmla="*/ 386588 h 579628"/>
              <a:gd name="connsiteX6" fmla="*/ 524510 w 813562"/>
              <a:gd name="connsiteY6" fmla="*/ 573278 h 579628"/>
              <a:gd name="connsiteX7" fmla="*/ 807212 w 813562"/>
              <a:gd name="connsiteY7" fmla="*/ 289814 h 579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13562" h="579628">
                <a:moveTo>
                  <a:pt x="807212" y="289814"/>
                </a:moveTo>
                <a:lnTo>
                  <a:pt x="524510" y="6350"/>
                </a:lnTo>
                <a:lnTo>
                  <a:pt x="524510" y="193802"/>
                </a:lnTo>
                <a:lnTo>
                  <a:pt x="6350" y="193802"/>
                </a:lnTo>
                <a:lnTo>
                  <a:pt x="6350" y="386588"/>
                </a:lnTo>
                <a:lnTo>
                  <a:pt x="524510" y="386588"/>
                </a:lnTo>
                <a:lnTo>
                  <a:pt x="524510" y="573278"/>
                </a:lnTo>
                <a:lnTo>
                  <a:pt x="807212" y="2898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21300"/>
            <a:ext cx="1066800" cy="495300"/>
          </a:xfrm>
          <a:prstGeom prst="rect">
            <a:avLst/>
          </a:prstGeom>
          <a:noFill/>
        </p:spPr>
      </p:pic>
      <p:pic>
        <p:nvPicPr>
          <p:cNvPr id="10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3644900"/>
            <a:ext cx="1574800" cy="2349500"/>
          </a:xfrm>
          <a:prstGeom prst="rect">
            <a:avLst/>
          </a:prstGeom>
          <a:noFill/>
        </p:spPr>
      </p:pic>
      <p:pic>
        <p:nvPicPr>
          <p:cNvPr id="10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6007100"/>
            <a:ext cx="838200" cy="279400"/>
          </a:xfrm>
          <a:prstGeom prst="rect">
            <a:avLst/>
          </a:prstGeom>
          <a:noFill/>
        </p:spPr>
      </p:pic>
      <p:pic>
        <p:nvPicPr>
          <p:cNvPr id="10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5765800"/>
            <a:ext cx="850900" cy="292100"/>
          </a:xfrm>
          <a:prstGeom prst="rect">
            <a:avLst/>
          </a:prstGeom>
          <a:noFill/>
        </p:spPr>
      </p:pic>
      <p:sp>
        <p:nvSpPr>
          <p:cNvPr id="1073" name="TextBox 1"/>
          <p:cNvSpPr txBox="1"/>
          <p:nvPr/>
        </p:nvSpPr>
        <p:spPr>
          <a:xfrm>
            <a:off x="469900" y="279400"/>
            <a:ext cx="7543800" cy="304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的领域需求规约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XSLT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可以使得领域需求描述更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dirty="0"/>
              <a:t>	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加清晰，同时也为可变性绑定提供了手段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领域需求可以用带有可变性的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需求文档来描述，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面向应用产品的需求可变性定制则体现为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格式转换规则：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XSLT</a:t>
            </a:r>
          </a:p>
          <a:p>
            <a:pPr>
              <a:lnSpc>
                <a:spcPts val="1800"/>
              </a:lnSpc>
              <a:tabLst>
                <a:tab pos="342900" algn="l"/>
                <a:tab pos="457200" algn="l"/>
                <a:tab pos="736600" algn="l"/>
                <a:tab pos="12573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处理器将根据转换规则执行转换过程，从而得到应用产品需求文档</a:t>
            </a:r>
          </a:p>
        </p:txBody>
      </p:sp>
      <p:sp>
        <p:nvSpPr>
          <p:cNvPr id="1075" name="页脚占位符 1074">
            <a:extLst>
              <a:ext uri="{FF2B5EF4-FFF2-40B4-BE49-F238E27FC236}">
                <a16:creationId xmlns:a16="http://schemas.microsoft.com/office/drawing/2014/main" id="{8070908B-6E27-A942-B577-2E3F855F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1076" name="灯片编号占位符 1075">
            <a:extLst>
              <a:ext uri="{FF2B5EF4-FFF2-40B4-BE49-F238E27FC236}">
                <a16:creationId xmlns:a16="http://schemas.microsoft.com/office/drawing/2014/main" id="{ACBF32AB-6594-6443-BF0A-C5DA51F3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375043" y="1135253"/>
            <a:ext cx="12954" cy="4859274"/>
          </a:xfrm>
          <a:custGeom>
            <a:avLst/>
            <a:gdLst>
              <a:gd name="connsiteX0" fmla="*/ 6477 w 12954"/>
              <a:gd name="connsiteY0" fmla="*/ 0 h 4859274"/>
              <a:gd name="connsiteX1" fmla="*/ 6477 w 12954"/>
              <a:gd name="connsiteY1" fmla="*/ 4859274 h 4859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4859274">
                <a:moveTo>
                  <a:pt x="6477" y="0"/>
                </a:moveTo>
                <a:lnTo>
                  <a:pt x="6477" y="48592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8680844" y="1135253"/>
            <a:ext cx="12954" cy="4859274"/>
          </a:xfrm>
          <a:custGeom>
            <a:avLst/>
            <a:gdLst>
              <a:gd name="connsiteX0" fmla="*/ 6477 w 12954"/>
              <a:gd name="connsiteY0" fmla="*/ 0 h 4859274"/>
              <a:gd name="connsiteX1" fmla="*/ 6477 w 12954"/>
              <a:gd name="connsiteY1" fmla="*/ 4859274 h 4859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4859274">
                <a:moveTo>
                  <a:pt x="6477" y="0"/>
                </a:moveTo>
                <a:lnTo>
                  <a:pt x="6477" y="48592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375043" y="1135253"/>
            <a:ext cx="8318754" cy="12954"/>
          </a:xfrm>
          <a:custGeom>
            <a:avLst/>
            <a:gdLst>
              <a:gd name="connsiteX0" fmla="*/ 0 w 8318754"/>
              <a:gd name="connsiteY0" fmla="*/ 6477 h 12954"/>
              <a:gd name="connsiteX1" fmla="*/ 8318754 w 8318754"/>
              <a:gd name="connsiteY1" fmla="*/ 6477 h 12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18754" h="12954">
                <a:moveTo>
                  <a:pt x="0" y="6477"/>
                </a:moveTo>
                <a:lnTo>
                  <a:pt x="83187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375043" y="5981573"/>
            <a:ext cx="8318754" cy="12954"/>
          </a:xfrm>
          <a:custGeom>
            <a:avLst/>
            <a:gdLst>
              <a:gd name="connsiteX0" fmla="*/ 0 w 8318754"/>
              <a:gd name="connsiteY0" fmla="*/ 6477 h 12954"/>
              <a:gd name="connsiteX1" fmla="*/ 8318754 w 8318754"/>
              <a:gd name="connsiteY1" fmla="*/ 6477 h 12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18754" h="12954">
                <a:moveTo>
                  <a:pt x="0" y="6477"/>
                </a:moveTo>
                <a:lnTo>
                  <a:pt x="83187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"/>
          <p:cNvSpPr txBox="1"/>
          <p:nvPr/>
        </p:nvSpPr>
        <p:spPr>
          <a:xfrm>
            <a:off x="469900" y="444500"/>
            <a:ext cx="8013700" cy="565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177800" algn="l"/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带有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3600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标签的文本化可变性需求描述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177800" algn="l"/>
                <a:tab pos="381000" algn="l"/>
              </a:tabLst>
            </a:pP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网上购物顾客在确认订单后，</a:t>
            </a:r>
          </a:p>
          <a:p>
            <a:pPr>
              <a:lnSpc>
                <a:spcPts val="30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id=”PayByCreditCard”&gt;</a:t>
            </a: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使用信用卡进行网上支付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&lt;/variant&gt;</a:t>
            </a:r>
          </a:p>
          <a:p>
            <a:pPr>
              <a:lnSpc>
                <a:spcPts val="28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id=”PayByVirtualCurrency”&gt;</a:t>
            </a: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使用网站虚拟货币</a:t>
            </a:r>
          </a:p>
          <a:p>
            <a:pPr>
              <a:lnSpc>
                <a:spcPts val="2800"/>
              </a:lnSpc>
              <a:tabLst>
                <a:tab pos="177800" algn="l"/>
                <a:tab pos="381000" algn="l"/>
              </a:tabLst>
            </a:pPr>
            <a:r>
              <a:rPr lang="en-US" altLang="zh-CN" dirty="0"/>
              <a:t>		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&lt;dependency&gt;</a:t>
            </a: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此时需要系统同时提供“账户管理”功能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&lt;/dependency&gt;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&lt;/variant&gt;</a:t>
            </a:r>
          </a:p>
          <a:p>
            <a:pPr>
              <a:lnSpc>
                <a:spcPts val="2700"/>
              </a:lnSpc>
              <a:tabLst>
                <a:tab pos="177800" algn="l"/>
                <a:tab pos="381000" algn="l"/>
              </a:tabLst>
            </a:pP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对订单进行在线支付</a:t>
            </a:r>
          </a:p>
          <a:p>
            <a:pPr>
              <a:lnSpc>
                <a:spcPts val="30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&lt;optional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id=”TransactionInform”&gt;</a:t>
            </a: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系统自动通过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77800" algn="l"/>
                <a:tab pos="381000" algn="l"/>
              </a:tabLst>
            </a:pPr>
            <a:r>
              <a:rPr lang="en-US" altLang="zh-CN" dirty="0"/>
              <a:t>		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id=”Email”&gt;</a:t>
            </a:r>
            <a:r>
              <a:rPr lang="en-US" altLang="zh-CN" sz="1998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&lt;/variant&gt;</a:t>
            </a:r>
          </a:p>
          <a:p>
            <a:pPr>
              <a:lnSpc>
                <a:spcPts val="2800"/>
              </a:lnSpc>
              <a:tabLst>
                <a:tab pos="177800" algn="l"/>
                <a:tab pos="381000" algn="l"/>
              </a:tabLst>
            </a:pPr>
            <a:r>
              <a:rPr lang="en-US" altLang="zh-CN" dirty="0"/>
              <a:t>		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id=”SMS”&gt;</a:t>
            </a: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手机短信</a:t>
            </a: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&lt;/variant&gt;</a:t>
            </a:r>
          </a:p>
          <a:p>
            <a:pPr>
              <a:lnSpc>
                <a:spcPts val="2700"/>
              </a:lnSpc>
              <a:tabLst>
                <a:tab pos="177800" algn="l"/>
                <a:tab pos="381000" algn="l"/>
              </a:tabLst>
            </a:pP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向顾客发送交易结果通知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77800" algn="l"/>
                <a:tab pos="381000" algn="l"/>
              </a:tabLst>
            </a:pPr>
            <a:r>
              <a:rPr lang="en-US" altLang="zh-CN" sz="19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&lt;/optional&gt;</a:t>
            </a:r>
          </a:p>
          <a:p>
            <a:pPr>
              <a:lnSpc>
                <a:spcPts val="2800"/>
              </a:lnSpc>
              <a:tabLst>
                <a:tab pos="177800" algn="l"/>
                <a:tab pos="381000" algn="l"/>
              </a:tabLst>
            </a:pPr>
            <a:r>
              <a:rPr lang="en-US" altLang="zh-CN" sz="2111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交易成功后</a:t>
            </a:r>
            <a:r>
              <a:rPr lang="en-US" altLang="zh-CN" sz="1998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sp>
        <p:nvSpPr>
          <p:cNvPr id="48" name="页脚占位符 47">
            <a:extLst>
              <a:ext uri="{FF2B5EF4-FFF2-40B4-BE49-F238E27FC236}">
                <a16:creationId xmlns:a16="http://schemas.microsoft.com/office/drawing/2014/main" id="{4C6377DA-6EE3-0549-9869-2BC5BE41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9" name="灯片编号占位符 48">
            <a:extLst>
              <a:ext uri="{FF2B5EF4-FFF2-40B4-BE49-F238E27FC236}">
                <a16:creationId xmlns:a16="http://schemas.microsoft.com/office/drawing/2014/main" id="{C2E16D5E-D596-5D46-AE50-0EC090C1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9B42E569-A59F-7B41-9D3B-15AAFFDD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4EA76020-B1D1-5341-86C7-8489DCD1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216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sz="34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领域设计：根据软件产品线的功能、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质量和可变性需求产生产品线体系结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构</a:t>
            </a:r>
            <a:r>
              <a:rPr lang="en-US" altLang="zh-CN" sz="34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参考体系结构</a:t>
            </a:r>
            <a:r>
              <a:rPr lang="en-US" altLang="zh-CN" sz="34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前驱活动：领域需求分析，决定了产品线体系结构所需要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实现的功能、质量以及可变性要求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后继活动：领域实现，将在产品线体系结构的指导下进行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领域构件的开发和获取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应用系统设计则是应用系统工程中与领域设计相对应的开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发活动，它将以产品线体系结构为基础，通过裁剪和定制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得到应用产品体系结构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CB44341C-E6EA-024E-8F59-AFF46AE5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70E22A1-B63B-C042-998C-D157DD86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83500" cy="502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产品线体系结构需求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产品线体系结构设计主要是要满足系统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所需要具有的行为，除此之外还包括：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在当前体系结构基础上构造出来的各个软件产品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所要求的质量属性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当前系统是否还需要与其它系统进行交互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软件开发组织针对当前系统的业务目标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构件的最佳来源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产品线需求中的可变性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3E3DC72-05F5-9240-B09F-651EEF7B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68D4AE93-F540-3F4C-86A5-50B41DC7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292100"/>
            <a:ext cx="4660900" cy="584200"/>
          </a:xfrm>
          <a:prstGeom prst="rect">
            <a:avLst/>
          </a:prstGeom>
          <a:noFill/>
        </p:spPr>
      </p:pic>
      <p:sp>
        <p:nvSpPr>
          <p:cNvPr id="41" name="TextBox 1"/>
          <p:cNvSpPr txBox="1"/>
          <p:nvPr/>
        </p:nvSpPr>
        <p:spPr>
          <a:xfrm>
            <a:off x="469900" y="254000"/>
            <a:ext cx="63754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产品线体系结构设计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1803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体系结构设计的一般步骤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927100" y="2006600"/>
            <a:ext cx="1143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206500" y="2070100"/>
            <a:ext cx="64135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系统功能划分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识别构件间的交互接口，确定构件间的交互协议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非功能性质量设计，确定构件和构件交互的质量约束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体系结构规约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469900" y="3683000"/>
            <a:ext cx="7498848" cy="20276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457200" algn="l"/>
                <a:tab pos="18415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产品线体系结构：可变性设计</a:t>
            </a:r>
          </a:p>
          <a:p>
            <a:pPr>
              <a:lnSpc>
                <a:spcPts val="3100"/>
              </a:lnSpc>
              <a:tabLst>
                <a:tab pos="4572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体系结构可变点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外部和内部可变点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的识别</a:t>
            </a:r>
          </a:p>
          <a:p>
            <a:pPr>
              <a:lnSpc>
                <a:spcPts val="3100"/>
              </a:lnSpc>
              <a:tabLst>
                <a:tab pos="4572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体系结构设计中的可变性机制：如何以适当的方式实现</a:t>
            </a:r>
          </a:p>
          <a:p>
            <a:pPr>
              <a:lnSpc>
                <a:spcPts val="4900"/>
              </a:lnSpc>
              <a:tabLst>
                <a:tab pos="457200" algn="l"/>
                <a:tab pos="18415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 err="1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多视图的软件体系结构描述和设计</a:t>
            </a:r>
            <a:endParaRPr lang="en-US" altLang="zh-CN" sz="3402" b="1" dirty="0">
              <a:solidFill>
                <a:srgbClr val="000000"/>
              </a:solidFill>
              <a:latin typeface="å¾®è½¯éé»" pitchFamily="18" charset="0"/>
              <a:cs typeface="å¾®è½¯éé»" pitchFamily="18" charset="0"/>
            </a:endParaRP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5B32E9C9-8CB4-5347-B6E7-F95C82DF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64B3E125-AC4B-CF40-9E6D-58B4898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21818" t="42402" r="17762" b="6942"/>
          <a:stretch/>
        </p:blipFill>
        <p:spPr bwMode="auto">
          <a:xfrm>
            <a:off x="1981200" y="2895600"/>
            <a:ext cx="5486400" cy="3429000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2311400" y="5791200"/>
            <a:ext cx="3393558" cy="5753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3589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 err="1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FORM</a:t>
            </a:r>
            <a:r>
              <a:rPr lang="en-US" altLang="zh-CN" sz="3198" b="1" dirty="0" err="1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方法</a:t>
            </a:r>
            <a:endParaRPr lang="en-US" altLang="zh-CN" sz="3198" b="1" dirty="0">
              <a:solidFill>
                <a:srgbClr val="FF0000"/>
              </a:solidFill>
              <a:latin typeface="å¾®è½¯éé»" pitchFamily="18" charset="0"/>
              <a:cs typeface="å¾®è½¯éé»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42900" y="292100"/>
            <a:ext cx="81280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50800" algn="l"/>
              </a:tabLst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从特征到产品线体系结构模型的映射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子系统模型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：定义了系统的总体结构，它通过子系统实现系统功能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的分组这些子系统可以分配到不同的硬件上运行</a:t>
            </a:r>
          </a:p>
          <a:p>
            <a:pPr>
              <a:lnSpc>
                <a:spcPts val="25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进程模型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：描述每个子系统的动态行为（例如子系统内的并发）</a:t>
            </a:r>
          </a:p>
          <a:p>
            <a:pPr>
              <a:lnSpc>
                <a:spcPts val="26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模块模型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：类似于构件模型，描述了最基本的构件以及构件之间的</a:t>
            </a:r>
          </a:p>
          <a:p>
            <a:pPr>
              <a:lnSpc>
                <a:spcPts val="25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交互关系，其中每一个构件只包含抽象的规约（同一个设计构件可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1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能同时存在多个代码级的实现构件）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3B40A6-B1D7-BA44-A936-2A2A3E27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7DCB7-5BA4-714F-BD6D-58EF623E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708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软件产品线和软件产品线工程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(SEI)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：共享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一组受控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公共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特征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并且在一系列预定义的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公共核心资产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基础上开发而成的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一系列软件应用系统</a:t>
            </a:r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软件产品线工程：软件产品线开发中所涉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及的一整套工程化方法和开发活动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软件产品线规划、核心资产开发、基于核心资产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的应用系统开发、软件产品线维护以及产品线开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787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发管理等基本活动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7E673C0C-E505-9A49-9231-C61B83F3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2B5DB8D5-3337-0D49-B9D6-AC4120B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45400" cy="547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FORM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的体系结构设计原则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关注点分离及信息隐藏</a:t>
            </a:r>
          </a:p>
          <a:p>
            <a:pPr>
              <a:lnSpc>
                <a:spcPts val="4200"/>
              </a:lnSpc>
              <a:tabLst>
                <a:tab pos="3429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功能、数据和控制的局部化，实现构件之</a:t>
            </a:r>
          </a:p>
          <a:p>
            <a:pPr>
              <a:lnSpc>
                <a:spcPts val="33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间的松耦合，尽量减少构件间通信</a:t>
            </a:r>
          </a:p>
          <a:p>
            <a:pPr>
              <a:lnSpc>
                <a:spcPts val="4300"/>
              </a:lnSpc>
              <a:tabLst>
                <a:tab pos="3429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使用特征信息实现体系结构和构件的参数</a:t>
            </a:r>
          </a:p>
          <a:p>
            <a:pPr>
              <a:lnSpc>
                <a:spcPts val="33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化，使得相关构件的开发可以独立于应用</a:t>
            </a:r>
          </a:p>
          <a:p>
            <a:pPr>
              <a:lnSpc>
                <a:spcPts val="34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产品设计决策</a:t>
            </a:r>
          </a:p>
          <a:p>
            <a:pPr>
              <a:lnSpc>
                <a:spcPts val="4300"/>
              </a:lnSpc>
              <a:tabLst>
                <a:tab pos="3429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层次化，使用子系统、过程和模块这样的</a:t>
            </a:r>
          </a:p>
          <a:p>
            <a:pPr>
              <a:lnSpc>
                <a:spcPts val="33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分层体系结构框架，从而更好地适应特征</a:t>
            </a:r>
          </a:p>
          <a:p>
            <a:pPr>
              <a:lnSpc>
                <a:spcPts val="3400"/>
              </a:lnSpc>
              <a:tabLst>
                <a:tab pos="3429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模型的层次结构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DEAAD68B-692D-5E47-859E-1DAAA496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3464A100-4403-8543-8FD4-CF8B085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45400" cy="565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FORM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的体系结构设计原则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将构件与构件连接机制相分离，使得构件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的开发独立于特定的构件通信技术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根据特征选取实现设计构件的合成，即在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应用开发中通过选择所要的特征实现构件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的选取、实例化和集成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特征模型的逻辑边界与体系结构模型的物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理边界相一致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体系结构中构件的划分与所对应的特征尽量保持一致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如果做不到那么相关的特征应该进一步进行分解或精化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D4AD5E34-8439-7946-B3FB-4C69D3A3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37C610D-5F2C-8E4C-8120-D7D186A5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56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产品线体系结构中的可变性设计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软件产品线工程中，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灵活性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、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可演化性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可维护性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设计一般具有最高的优先级，因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此产品线体系结构一般采用基于构件的分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层结构来实现这些设计需求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除了产品线需求中的可变性外，还需要考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虑其它方面的潜在可变性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未来的技术变化带来的内部可变性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为不稳定的需求预设可变点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53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为不同的设备制造商预留可变点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8A8F714E-52FA-B64E-A0A0-7129074F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304505CE-12ED-3143-B476-51928C5E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9301" t="44278" r="6853" b="12570"/>
          <a:stretch/>
        </p:blipFill>
        <p:spPr bwMode="auto">
          <a:xfrm>
            <a:off x="939800" y="3003550"/>
            <a:ext cx="6705600" cy="2921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69900" y="292100"/>
            <a:ext cx="76454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产品线体系结构设计的主要困难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533400" algn="l"/>
              </a:tabLst>
            </a:pP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需求和体系结构可变性之间的复杂</a:t>
            </a:r>
            <a:r>
              <a:rPr lang="en-US" altLang="zh-CN" sz="30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多对多</a:t>
            </a:r>
            <a:r>
              <a:rPr lang="en-US" altLang="zh-CN" sz="30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映</a:t>
            </a:r>
          </a:p>
          <a:p>
            <a:pPr>
              <a:lnSpc>
                <a:spcPts val="3500"/>
              </a:lnSpc>
              <a:tabLst>
                <a:tab pos="533400" algn="l"/>
              </a:tabLst>
            </a:pPr>
            <a:r>
              <a:rPr lang="en-US" altLang="zh-CN" sz="3000" b="1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射</a:t>
            </a: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导致体系结构中的可变性设计难以与需求可</a:t>
            </a:r>
          </a:p>
          <a:p>
            <a:pPr>
              <a:lnSpc>
                <a:spcPts val="3500"/>
              </a:lnSpc>
              <a:tabLst>
                <a:tab pos="533400" algn="l"/>
              </a:tabLst>
            </a:pP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变性保持清晰的映射关系，从而导致体系结构</a:t>
            </a:r>
          </a:p>
          <a:p>
            <a:pPr>
              <a:lnSpc>
                <a:spcPts val="3500"/>
              </a:lnSpc>
              <a:tabLst>
                <a:tab pos="533400" algn="l"/>
              </a:tabLst>
            </a:pPr>
            <a:r>
              <a:rPr lang="en-US" altLang="zh-CN" sz="30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定制以及可变性扩展和维护的困难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1981E1-AC35-2C45-B645-364A94A9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AE0260-5281-FC4C-A42D-6FB22EAC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42900"/>
            <a:ext cx="7721600" cy="417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产品线体系结构描述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基于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的产品线体系结构描述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与单个系统体系结构类似，采取多视图描述</a:t>
            </a:r>
          </a:p>
          <a:p>
            <a:pPr>
              <a:lnSpc>
                <a:spcPts val="37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在每个视图的描述过程中都要包含相应的可变性描</a:t>
            </a:r>
          </a:p>
          <a:p>
            <a:pPr>
              <a:lnSpc>
                <a:spcPts val="24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述，并与特征模型中的可变性元素建立追踪关系</a:t>
            </a:r>
          </a:p>
          <a:p>
            <a:pPr>
              <a:lnSpc>
                <a:spcPts val="55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基于特定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ADL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的方法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基于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、支持产品线体系结构描述的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xADL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2.0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29791551-BF9E-A141-9B84-8E0C8FC7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AB2A365C-8C16-BB40-8EEE-03988C9F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8762" r="6014" b="19324"/>
          <a:stretch/>
        </p:blipFill>
        <p:spPr bwMode="auto">
          <a:xfrm>
            <a:off x="0" y="1295400"/>
            <a:ext cx="8534400" cy="4191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511300" y="215900"/>
            <a:ext cx="6096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产品线体系结构的结构视图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92600" y="1727200"/>
            <a:ext cx="1231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TransInform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46500" y="3289300"/>
            <a:ext cx="24892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76300" algn="l"/>
              </a:tabLst>
            </a:pPr>
            <a:r>
              <a:rPr lang="en-US" altLang="zh-CN" dirty="0"/>
              <a:t>	</a:t>
            </a: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OrderTreatment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876300" algn="l"/>
              </a:tabLst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PayByCreditCard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527800" y="3860800"/>
            <a:ext cx="17399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38200" algn="l"/>
              </a:tabLst>
            </a:pPr>
            <a:r>
              <a:rPr lang="en-US" altLang="zh-CN" dirty="0"/>
              <a:t>	</a:t>
            </a: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Discount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838200" algn="l"/>
              </a:tabLst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PayByVirtualCur.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553200" y="1727200"/>
            <a:ext cx="825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57300" y="1714500"/>
            <a:ext cx="1943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VirtualAccountMgt.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31900" y="3327400"/>
            <a:ext cx="14732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76200" algn="l"/>
              </a:tabLst>
            </a:pP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MainUI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167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ShoppingCart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AD604A-5825-CA4B-830D-D8FEBBEEE117}"/>
              </a:ext>
            </a:extLst>
          </p:cNvPr>
          <p:cNvSpPr/>
          <p:nvPr/>
        </p:nvSpPr>
        <p:spPr>
          <a:xfrm>
            <a:off x="8039100" y="1206500"/>
            <a:ext cx="723900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E082AB2-CD55-EC48-9B7F-D5A8103B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DCF0E1E1-3598-0848-8233-DC93BE3B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8762" r="6853" b="18199"/>
          <a:stretch/>
        </p:blipFill>
        <p:spPr bwMode="auto">
          <a:xfrm>
            <a:off x="0" y="1295400"/>
            <a:ext cx="8458200" cy="4267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511300" y="215900"/>
            <a:ext cx="6096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产品线体系结构的逻辑视图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4D07E17-D8B8-C048-82D7-4453B8C06F2E}"/>
              </a:ext>
            </a:extLst>
          </p:cNvPr>
          <p:cNvSpPr/>
          <p:nvPr/>
        </p:nvSpPr>
        <p:spPr>
          <a:xfrm>
            <a:off x="8229600" y="1143000"/>
            <a:ext cx="381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C4B469-74E6-6642-B1C3-470F6854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CF5FC01-B8C1-6440-A3D3-04143700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22139" r="6853" b="20450"/>
          <a:stretch/>
        </p:blipFill>
        <p:spPr bwMode="auto">
          <a:xfrm>
            <a:off x="0" y="1524000"/>
            <a:ext cx="8458200" cy="3886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511300" y="215900"/>
            <a:ext cx="6096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产品线体系结构的过程视图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112000" y="4660900"/>
            <a:ext cx="1270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Transaction</a:t>
            </a:r>
          </a:p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146800" y="2019300"/>
            <a:ext cx="14478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406400" algn="l"/>
              </a:tabLst>
            </a:pP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406400" algn="l"/>
              </a:tabLst>
            </a:pPr>
            <a:r>
              <a:rPr lang="en-US" altLang="zh-CN" dirty="0"/>
              <a:t>	</a:t>
            </a: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CheckOut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33800" y="2171700"/>
            <a:ext cx="1041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TransInform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324100" y="2171700"/>
            <a:ext cx="736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Payment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1800" y="2197100"/>
            <a:ext cx="13462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127000" algn="l"/>
              </a:tabLst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OrderTreatment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orderConfirm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16200" y="3479800"/>
            <a:ext cx="279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33500" y="3352800"/>
            <a:ext cx="431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[true]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31800" y="3352800"/>
            <a:ext cx="457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[false]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984500" y="4203700"/>
            <a:ext cx="431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[true]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082800" y="4203700"/>
            <a:ext cx="457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[false]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721100" y="4330700"/>
            <a:ext cx="1130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1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sendTransMsg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562600" y="3327400"/>
            <a:ext cx="927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Payment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283200" y="4114800"/>
            <a:ext cx="24130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PayByVirtual</a:t>
            </a:r>
            <a:r>
              <a:rPr lang="en-US" altLang="zh-CN" sz="176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PayBy</a:t>
            </a:r>
          </a:p>
          <a:p>
            <a:pPr>
              <a:lnSpc>
                <a:spcPts val="2100"/>
              </a:lnSpc>
              <a:tabLst>
                <a:tab pos="190500" algn="l"/>
              </a:tabLst>
            </a:pPr>
            <a:r>
              <a:rPr lang="en-US" altLang="zh-CN" dirty="0"/>
              <a:t>	</a:t>
            </a: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en-US" altLang="zh-CN" sz="17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6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CreditCard</a:t>
            </a:r>
          </a:p>
        </p:txBody>
      </p:sp>
      <p:sp>
        <p:nvSpPr>
          <p:cNvPr id="19" name="页脚占位符 18">
            <a:extLst>
              <a:ext uri="{FF2B5EF4-FFF2-40B4-BE49-F238E27FC236}">
                <a16:creationId xmlns:a16="http://schemas.microsoft.com/office/drawing/2014/main" id="{AD0119EA-2BAC-624F-9144-DBA1D917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926D7472-4EFD-A247-B822-048A562B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7637" r="8532" b="18199"/>
          <a:stretch/>
        </p:blipFill>
        <p:spPr bwMode="auto">
          <a:xfrm>
            <a:off x="0" y="1219200"/>
            <a:ext cx="8305800" cy="4343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1511300" y="215900"/>
            <a:ext cx="6096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产品线体系结构的物理视图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FF800B-D793-DC45-B1D9-DBF9E5B6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1DB341-5020-BD48-8B78-3AC26ECA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0910" t="12945" r="12168" b="9347"/>
          <a:stretch/>
        </p:blipFill>
        <p:spPr bwMode="auto">
          <a:xfrm>
            <a:off x="990600" y="901700"/>
            <a:ext cx="6985000" cy="5260134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635000" y="203200"/>
            <a:ext cx="7848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xADL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2.0-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XML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的可扩展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ADL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C2C5C1-A11B-0D4D-B17B-625B56DA4279}"/>
              </a:ext>
            </a:extLst>
          </p:cNvPr>
          <p:cNvSpPr/>
          <p:nvPr/>
        </p:nvSpPr>
        <p:spPr>
          <a:xfrm>
            <a:off x="406400" y="54864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DF62C1-D1B3-424D-BDF2-7AC6E62C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5764590-A58E-D845-90B9-37E3B67F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721600" cy="547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其他成熟工业领域的经验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早期：按照单个客户的需要逐一定制的方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式效率低下，成本很高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福特公司率先在汽车制造业中提出了生产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线的概念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建立在一个公共的平台基础上，对产品的总体结构、关键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部件、生产方式等做出规划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成为一系列产品生产的技术和过程基础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在面向市场的大规模产品开发的同时保持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必要的个性化和可定制能力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3F38A082-B0E6-D34C-BF36-CE260BC3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DFA0F61-2CDC-C04B-8FA5-A5B94C11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1822843" y="906653"/>
            <a:ext cx="12954" cy="5316474"/>
          </a:xfrm>
          <a:custGeom>
            <a:avLst/>
            <a:gdLst>
              <a:gd name="connsiteX0" fmla="*/ 6477 w 12954"/>
              <a:gd name="connsiteY0" fmla="*/ 0 h 5316474"/>
              <a:gd name="connsiteX1" fmla="*/ 6477 w 12954"/>
              <a:gd name="connsiteY1" fmla="*/ 5316474 h 5316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5316474">
                <a:moveTo>
                  <a:pt x="6477" y="0"/>
                </a:moveTo>
                <a:lnTo>
                  <a:pt x="6477" y="53164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918844" y="906653"/>
            <a:ext cx="12954" cy="5316474"/>
          </a:xfrm>
          <a:custGeom>
            <a:avLst/>
            <a:gdLst>
              <a:gd name="connsiteX0" fmla="*/ 6477 w 12954"/>
              <a:gd name="connsiteY0" fmla="*/ 0 h 5316474"/>
              <a:gd name="connsiteX1" fmla="*/ 6477 w 12954"/>
              <a:gd name="connsiteY1" fmla="*/ 5316474 h 5316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54" h="5316474">
                <a:moveTo>
                  <a:pt x="6477" y="0"/>
                </a:moveTo>
                <a:lnTo>
                  <a:pt x="6477" y="53164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822843" y="906653"/>
            <a:ext cx="6108954" cy="12954"/>
          </a:xfrm>
          <a:custGeom>
            <a:avLst/>
            <a:gdLst>
              <a:gd name="connsiteX0" fmla="*/ 0 w 6108954"/>
              <a:gd name="connsiteY0" fmla="*/ 6477 h 12954"/>
              <a:gd name="connsiteX1" fmla="*/ 6108954 w 6108954"/>
              <a:gd name="connsiteY1" fmla="*/ 6477 h 12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08954" h="12954">
                <a:moveTo>
                  <a:pt x="0" y="6477"/>
                </a:moveTo>
                <a:lnTo>
                  <a:pt x="61089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822843" y="6210173"/>
            <a:ext cx="6108954" cy="12954"/>
          </a:xfrm>
          <a:custGeom>
            <a:avLst/>
            <a:gdLst>
              <a:gd name="connsiteX0" fmla="*/ 0 w 6108954"/>
              <a:gd name="connsiteY0" fmla="*/ 6477 h 12954"/>
              <a:gd name="connsiteX1" fmla="*/ 6108954 w 6108954"/>
              <a:gd name="connsiteY1" fmla="*/ 6477 h 12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08954" h="12954">
                <a:moveTo>
                  <a:pt x="0" y="6477"/>
                </a:moveTo>
                <a:lnTo>
                  <a:pt x="6108954" y="647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"/>
          <p:cNvSpPr txBox="1"/>
          <p:nvPr/>
        </p:nvSpPr>
        <p:spPr>
          <a:xfrm>
            <a:off x="1917700" y="228600"/>
            <a:ext cx="5354030" cy="6034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基于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xADL2.0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的描述</a:t>
            </a:r>
          </a:p>
          <a:p>
            <a:pPr>
              <a:lnSpc>
                <a:spcPts val="16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&lt;?xml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version="1.0"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encoding="UTF-8"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standalone="no"?&gt;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&lt;instance:xArch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xmlns:instance="http://www.ics.uci.edu/pub/arch/xArch/instance.xsd"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xmlns:boolguard="http://www.ics.uci.edu/pub/arch/xArch/boolguard.xsd"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xmlns:hints3="http://www.ics.uci.edu/pub/arch/xArch/hints3.xsd"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xmlns:options=http://www.ics.uci.edu/pub/arch/xArch/options.xsd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xmlns:types=http://www.ics.uci.edu/pub/arch/xArch/types.xsd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&lt;instance:xArch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&lt;types:archStructure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&lt;types:component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types:id="componentffffff85-28e79888-087d28a3-aa3a0c6d"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xsi:type="types:Component"&gt;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&lt;types:description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xsi:type="instance:Description"&gt;Payment&lt;/types:description&gt;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&lt;types:type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xlink:href="#componentTypeffffff85-28f11741-30bd0b7a-aa3a0e05"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.../&gt;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&lt;/types:component&gt;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&lt;/types:archStructure&gt;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&lt;types:archTypes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&lt;types:componentType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types:id="componentTypeffffff85-28f11741-30bd0b7a-aa3a0e05"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xsi:type="variants:VariantComponentType"&gt;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&lt;types:description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xsi:type="instance:Description"&gt;Pay_Type&lt;/types:description&gt;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&lt;variants:variant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xsi:type="variants:Variant"&gt;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&lt;variants:guard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xsi:type="boolguard:BooleanGuard"&gt;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&lt;boolguard:booleanExp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xsi:type="boolguard:BooleanExp"&gt;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&lt;boolguard:equals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xsi:type="boolguard:Equals"&gt;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&lt;boolguard:symbol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xsi:type="boolguard:Symbol"&gt;paymode&lt;/boolguard:symbol&gt;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&lt;boolguard:value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xsi:type="boolguard:Value"&gt;"creditCard"&lt;/boolguard:value&gt;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&lt;/boolguard:equals&gt;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&lt;/boolguard:booleanExp&gt;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&lt;/variants:guard&gt;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&lt;variants:variantType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xlink:href="#componentTypeffffff85-29017d67-38e523d9-aa3a0e79".../&gt;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&lt;/variants:variant&gt;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&lt;variants:variant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xsi:type="variants:Variant"&gt;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&lt;variants:guard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xsi:type="boolguard:BooleanGuard"&gt;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&lt;/variants:guard&gt;</a:t>
            </a:r>
          </a:p>
          <a:p>
            <a:pPr>
              <a:lnSpc>
                <a:spcPts val="1000"/>
              </a:lnSpc>
              <a:tabLst>
                <a:tab pos="114300" algn="l"/>
                <a:tab pos="190500" algn="l"/>
                <a:tab pos="228600" algn="l"/>
                <a:tab pos="304800" algn="l"/>
                <a:tab pos="342900" algn="l"/>
                <a:tab pos="393700" algn="l"/>
                <a:tab pos="457200" algn="l"/>
                <a:tab pos="571500" algn="l"/>
                <a:tab pos="685800" algn="l"/>
                <a:tab pos="800100" algn="l"/>
                <a:tab pos="1917700" algn="l"/>
              </a:tabLst>
            </a:pPr>
            <a:r>
              <a:rPr lang="en-US" altLang="zh-CN" dirty="0"/>
              <a:t>							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&lt;variants:variantType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xlink:href="#componentTypeffffff85-2901e222-67a9f64b-aa3a0e9e".../&gt;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</p:txBody>
      </p:sp>
      <p:sp>
        <p:nvSpPr>
          <p:cNvPr id="47" name="页脚占位符 46">
            <a:extLst>
              <a:ext uri="{FF2B5EF4-FFF2-40B4-BE49-F238E27FC236}">
                <a16:creationId xmlns:a16="http://schemas.microsoft.com/office/drawing/2014/main" id="{40E7C75F-BB7C-AA45-84AC-298E44A0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4DC17BF4-30C7-7C47-BC6B-C07934F2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8867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应用产品体系结构过程指南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产品线体系结构规约除了描述本身的结构、行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为等视图外，还需要为应用产品体系结构的设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计提供过程指南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附属于产品线体系结构的过程，包括体系结构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中的可变点、如何对它们进行定制以及相应的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设计原理描述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对各个可变点进行描述和解释，包括对于各个可选变体的解释、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相关影响（开发</a:t>
            </a:r>
            <a:r>
              <a:rPr lang="en-US" altLang="zh-CN" sz="19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拥有成本、对功能、质量属性以及其它可变</a:t>
            </a:r>
          </a:p>
          <a:p>
            <a:pPr>
              <a:lnSpc>
                <a:spcPts val="1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点的影响等）的介绍以及建议性的参考指南等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提供一个参考的决策路径，即应该按照什么样的顺序对各个可</a:t>
            </a:r>
          </a:p>
          <a:p>
            <a:pPr>
              <a:lnSpc>
                <a:spcPts val="17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变点进行选择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说明在产品线体系结构基础上如何进行一些可能的扩展和修正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08AB6D4-A019-1D47-A6B9-2D5D5F61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FD824E98-2DAA-4F40-A556-20718E94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83500" cy="548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产品线体系结构评估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产品线体系结构和应用产品体系结构都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需要进行评估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产品线体系结构需要针对自身的健壮性和通用性进行评估，从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而保证它能够作为产品线范围内所有应用产品的开发基础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应用产品体系结构评估需要保证它能够满足对应产品的行为和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质量需求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应用基于场景的体系结构评估方法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从质量场景来看，应该强调与体系结构可变性和灵活性相关的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质量场景，并且应该赋予较高的优先级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从权衡分析来看，应该重点强调体系结构可变性和灵活性与其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它重要的产品线质量属性之间的潜在冲突、权衡点和风险分析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9E6BEF55-FD97-2441-AE02-085580AA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C653940C-EB52-204D-ACE3-28169546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469900" y="1206500"/>
            <a:ext cx="177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D178C6C6-11EA-AE45-BF93-52508BC0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3F30243D-3A58-254D-8C6A-297AAF7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454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主要任务：在产品线体系结构的基础上，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对其中的领域构件进行详细设计和实现，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为应用产品开发提供可复用的构件资产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产品线体系结构设计对于产品线开发中所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要用到的软件构件做出了全面的规划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领域构件将在领域实现阶段通过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开发或购买等方式获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取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并提供给应用产品开发使用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特定于应用产品的构件的抽象规约属于产品线体系结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30861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构的一部分，但具体实现则需要由应用产品开发提供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1823EF03-3A35-EB4F-8780-D7D7754E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5A8C2C3-DDA3-C542-AAA8-C74F1A3D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30200"/>
            <a:ext cx="74422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构件的获取途径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自行开发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优点：开发团队对于构件需求比较了解，可以完全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按照产品线体系结构的设计进行实现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缺点：成本可能较高</a:t>
            </a:r>
          </a:p>
          <a:p>
            <a:pPr>
              <a:lnSpc>
                <a:spcPts val="52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第三方的构件获取渠道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3949700"/>
            <a:ext cx="1270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3949700"/>
            <a:ext cx="38100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购买商用第三方构件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(COTS)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构件委托开发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开源软件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遗产构件挖掘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13E2DD65-B82C-204B-ADE4-1044D636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5A30BFFD-E076-DA4C-88F6-2D11E466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721600" cy="542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第三方的构件获取渠道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：独立于任何特定系统，由商业机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构为商业目的而开发并进行销售的构件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优点：由于有着广泛的用户群，价格相对便宜；经过广泛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应用的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构件质量也比较可靠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缺点：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构件往往是以二进制黑盒构件的方式提供，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难以进行修改和适配；后续的技术支持；隐藏的未知问题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构件委托开发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优点：利用合作伙伴在某些方面的技术专长，能够充分体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现体系结构的设计要求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缺点：成本往往较高，开发质量和进度有时候难以控制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23C48370-D88D-E34F-A192-3EB065E3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D5CE69A3-7CC1-814F-8001-3E1EBE56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543800" cy="548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第三方的构件获取渠道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开源软件构件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优点：质量较好、成本低廉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直接获取成本接近于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0)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而且源代码往往可以获得</a:t>
            </a:r>
          </a:p>
          <a:p>
            <a:pPr>
              <a:lnSpc>
                <a:spcPts val="39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缺点：质量和成熟度参差不齐，往往需要经过长时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间的跟踪考察后才能加以采用</a:t>
            </a:r>
          </a:p>
          <a:p>
            <a:pPr>
              <a:lnSpc>
                <a:spcPts val="49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遗产构件挖掘</a:t>
            </a:r>
          </a:p>
          <a:p>
            <a:pPr>
              <a:lnSpc>
                <a:spcPts val="36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优点：充分利用此前的开发成果，而且还可以根据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需要进行修改</a:t>
            </a:r>
          </a:p>
          <a:p>
            <a:pPr>
              <a:lnSpc>
                <a:spcPts val="39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缺点：缺少可利用的遗产系统，挖掘以及修改、包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1244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装本身需要成本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53AFC8AC-8E9D-E247-9832-8AF4CE36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ED8BB53-F258-C740-9D32-16498CA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21600" cy="537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领域构件的详细设计和实现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sz="33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领域构件的详细设计出了进一步对构件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的规约进行细化外，还将给出构件的内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部实现设计，例如实现类及算法设计等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sz="33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领域构件的可变性设计：为各个可变点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选择适当的可变性实现机制并在构件的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详细设计中加以体现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可变性机制的选择与相应可变点的具体要求相关，包括绑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定时间、可变性范围等：例如某个可变点要求在系统安装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时进行参数化定制，那么就不能使用条件编译实现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0A9C2BC1-6C06-4540-838F-6F169B58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DD38B574-9640-0A46-BC98-1EA9B541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279400"/>
            <a:ext cx="75311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可变性实现机制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2006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可变性实现机制与编程语言特性相关</a:t>
            </a:r>
          </a:p>
          <a:p>
            <a:pPr>
              <a:lnSpc>
                <a:spcPts val="4800"/>
              </a:lnSpc>
              <a:tabLst>
                <a:tab pos="342900" algn="l"/>
                <a:tab pos="2006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目前流行的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OO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以及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AOP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都提供了一些</a:t>
            </a:r>
          </a:p>
          <a:p>
            <a:pPr>
              <a:lnSpc>
                <a:spcPts val="3900"/>
              </a:lnSpc>
              <a:tabLst>
                <a:tab pos="342900" algn="l"/>
                <a:tab pos="20066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可变性实现机制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3187700"/>
            <a:ext cx="152400" cy="254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3187700"/>
            <a:ext cx="1600200" cy="248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聚合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代理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继承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参数化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重载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属性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D6247108-B6C1-9C4C-A4FC-B8AFD457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B814B57D-4F5E-194D-B113-586ECE35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2362200"/>
            <a:ext cx="4013200" cy="3797300"/>
          </a:xfrm>
          <a:prstGeom prst="rect">
            <a:avLst/>
          </a:prstGeom>
          <a:noFill/>
        </p:spPr>
      </p:pic>
      <p:sp>
        <p:nvSpPr>
          <p:cNvPr id="43" name="TextBox 1"/>
          <p:cNvSpPr txBox="1"/>
          <p:nvPr/>
        </p:nvSpPr>
        <p:spPr>
          <a:xfrm>
            <a:off x="774700" y="254000"/>
            <a:ext cx="71374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9906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软件产品线开发基本活动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9906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三个基本活动并无明显的先后顺序、高度迭代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241300" y="1739900"/>
            <a:ext cx="8216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成功的产品线需要持久的、强有力的、有远见的管理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0728D116-523E-E142-BD12-30BCDF14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F20BEF9A-67BB-5B41-8DF2-E280B5A7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927100" y="1498600"/>
            <a:ext cx="152400" cy="407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206500" y="355600"/>
            <a:ext cx="54356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2700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可变性实现机制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动态类载入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静态库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动态链接库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条件编译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框架技术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反射</a:t>
            </a:r>
          </a:p>
          <a:p>
            <a:pPr>
              <a:lnSpc>
                <a:spcPts val="44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面向方面编程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(AOP)</a:t>
            </a:r>
          </a:p>
          <a:p>
            <a:pPr>
              <a:lnSpc>
                <a:spcPts val="3600"/>
              </a:lnSpc>
              <a:tabLst>
                <a:tab pos="1270000" algn="l"/>
              </a:tabLst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设计模式</a:t>
            </a:r>
          </a:p>
        </p:txBody>
      </p:sp>
      <p:sp>
        <p:nvSpPr>
          <p:cNvPr id="45" name="页脚占位符 44">
            <a:extLst>
              <a:ext uri="{FF2B5EF4-FFF2-40B4-BE49-F238E27FC236}">
                <a16:creationId xmlns:a16="http://schemas.microsoft.com/office/drawing/2014/main" id="{3F84B6BB-16EC-184A-8B89-7CD35933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238037DA-1191-0F44-BBA6-A226C1F1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747000" cy="529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领域实现的风险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主要的风险：所开发的构件无法适应应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用产品开发的需要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构件的可变性不足，不够灵活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过多的构件可变性设计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例如配置参数过多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，导致构件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难以理解和复用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使用了错误的可变性机制，使得应用产品无法在所需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要的时间对可变性进行裁剪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构件质量低下，影响应用开发者对于核心资产的信息，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有些核心构件的质量问题甚至会对整个产品线造成损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害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7B56FA10-8629-A04B-8A0B-995FB952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9C8AC806-2D75-CC45-ACFA-2D695DFA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30200"/>
            <a:ext cx="76835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遗产构件挖掘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2578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通过对遗留系统进行挖掘获取可复用构</a:t>
            </a:r>
          </a:p>
          <a:p>
            <a:pPr>
              <a:lnSpc>
                <a:spcPts val="3900"/>
              </a:lnSpc>
              <a:tabLst>
                <a:tab pos="3429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件是一种重要的产品线开发实践</a:t>
            </a:r>
          </a:p>
          <a:p>
            <a:pPr>
              <a:lnSpc>
                <a:spcPts val="5000"/>
              </a:lnSpc>
              <a:tabLst>
                <a:tab pos="342900" algn="l"/>
                <a:tab pos="2578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挖掘和修复的构件必须满足产品线范围</a:t>
            </a:r>
          </a:p>
          <a:p>
            <a:pPr>
              <a:lnSpc>
                <a:spcPts val="3900"/>
              </a:lnSpc>
              <a:tabLst>
                <a:tab pos="3429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内大多数应用产品的需求以及产品线长</a:t>
            </a:r>
          </a:p>
          <a:p>
            <a:pPr>
              <a:lnSpc>
                <a:spcPts val="4000"/>
              </a:lnSpc>
              <a:tabLst>
                <a:tab pos="3429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期发展的需要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4178300"/>
            <a:ext cx="1016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19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4229100"/>
            <a:ext cx="67437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在共性和可变性方面与后续产品的一致性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对未来潜在的新产品的适应性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使其接口符合产品线体系结构约束所需要的工作量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19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面向产品线体系结构未来可能发生的演化的可扩展性；维护历史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41DFEEAE-EF34-064F-8B44-46EFFF8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77E4CA4C-6D11-A343-9194-72B88E85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55600"/>
            <a:ext cx="7683500" cy="515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		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获取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开源软件开发的发展以及商业化构件市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场的成长使得第三方成为一个越来越重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要的构件获取手段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早期的操作系统、编译器、集成开发环境和开发工具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近些年来由于中间件标准的逐渐成熟，实现特定功能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的软件构件也逐渐出现在商业市场中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构件的可获得性除了构件本身的通用程度外，还与商业构</a:t>
            </a:r>
          </a:p>
          <a:p>
            <a:pPr>
              <a:lnSpc>
                <a:spcPts val="18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		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件市场的成熟度密切相关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构件的一般使用过程体系结构分析、构件需求制定、构件</a:t>
            </a:r>
          </a:p>
          <a:p>
            <a:pPr>
              <a:lnSpc>
                <a:spcPts val="18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870200" algn="l"/>
              </a:tabLst>
            </a:pPr>
            <a:r>
              <a:rPr lang="en-US" altLang="zh-CN" dirty="0"/>
              <a:t>					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获取渠道调查、分析评估、购买、集成、后续管理等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E12DF2C2-63C4-3044-BFFD-22F48720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7218689-E702-DE49-BF8E-54CBCCE1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45400" cy="562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获取需要关注的因素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sz="33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作为领域构件的</a:t>
            </a:r>
            <a:r>
              <a:rPr lang="en-US" altLang="zh-CN" sz="33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选取时需要关注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3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于以下这些稳定性因素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产品的成熟度和健壮性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产品未来的更新计划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时间表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、与其它构件的互操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作能力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构件供应商的成熟度和稳定性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例如口碑、实力等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5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用于产品线开发的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COTS</a:t>
            </a:r>
            <a:r>
              <a:rPr lang="en-US" altLang="zh-CN" sz="25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构件的</a:t>
            </a:r>
            <a:r>
              <a:rPr lang="en-US" altLang="zh-CN" sz="25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license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传统的软件开发以单个项目或产品为单位签订构件购买合同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产品线领域构件将用于一系列应用产品之中，因此往往需要与构</a:t>
            </a:r>
          </a:p>
          <a:p>
            <a:pPr>
              <a:lnSpc>
                <a:spcPts val="18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件供应商签订其它形式的构件购买协议，例如以最终产品部署拷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736600" algn="l"/>
                <a:tab pos="914400" algn="l"/>
                <a:tab pos="10922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18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贝的数量或者以应用范围约定的形式确定许可证范围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25817C80-F40B-F549-90F1-66A26E4E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48639DEC-97CB-194B-A1D4-CF8898B2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/>
          <p:cNvSpPr txBox="1"/>
          <p:nvPr/>
        </p:nvSpPr>
        <p:spPr>
          <a:xfrm>
            <a:off x="469900" y="1206500"/>
            <a:ext cx="177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7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12800" y="381000"/>
            <a:ext cx="57785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74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软件产品线基本思想和方法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软件产品线范围和可变性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领域需求工程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领域设计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领域工程</a:t>
            </a:r>
            <a:r>
              <a:rPr lang="en-US" altLang="zh-CN" sz="37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领域实现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u="sng" dirty="0">
                <a:solidFill>
                  <a:srgbClr val="FF0000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5000"/>
              </a:lnSpc>
              <a:tabLst>
                <a:tab pos="2743200" algn="l"/>
              </a:tabLst>
            </a:pPr>
            <a:r>
              <a:rPr lang="en-US" altLang="zh-CN" sz="37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软件产品线管理</a:t>
            </a:r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A375252E-FA4E-AA42-9C8B-01E4C032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811BF6E4-D379-734B-A01E-627D7546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419100"/>
            <a:ext cx="7522893" cy="5146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主要目标：通过复用产品线核心资产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包括产品线需求规约、产品线体系结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构和领域构件等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实现应用产品的开发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应用产品的生产阶段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不是从头开始，而是以应用产品的共性和差异性分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析为指导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在产品线核心资产基础上通过定制、裁剪、应用特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8415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2400" dirty="0" err="1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定部分扩展和集成获得最终产品</a:t>
            </a:r>
            <a:endParaRPr lang="en-US" altLang="zh-CN" sz="2400" dirty="0">
              <a:solidFill>
                <a:srgbClr val="000000"/>
              </a:solidFill>
              <a:latin typeface="SimHei" pitchFamily="18" charset="0"/>
              <a:cs typeface="SimHei" pitchFamily="18" charset="0"/>
            </a:endParaRP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05DA0FA1-9FE6-D64C-B3D2-F5542F27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48EC3E3E-CC45-A446-A364-7A59FD36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419100"/>
            <a:ext cx="7566174" cy="55951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应用系统需求工程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65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sz="42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主要目标：抽取、分析并记录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42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特定应用需求，同时尽量复用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42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产品线需求规约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一方面，应用系统工程应该尽可能满足用户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需求，只有这样才能创造经济效益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另一方面，应用系统工程应该尽可能地复用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产品线核心资产，否则领域工程阶段的产品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415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线先期投资将无法体现自身的价值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4F3614B8-90D3-2143-9B2D-509F1F9C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18F9185C-CD67-8E46-8774-0D918D8B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80010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应用产品开发可行性评估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应用系统需求工程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识别并分析当前应用产品需求与产品线需求的差异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在此基础上对产品线需求规约进行定制和裁剪，并扩展一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部分特有的应用需求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可行性评估：首先应该确定将当前产品作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为产品线的一部分进行开发的可能性，并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评估开发该产品的成本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评估结果如果否定了当前产品作为产品线的一部分进行开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发的可能性，那么接下来能做的要么是否决当前产品项目，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要么是暂时抛开产品线独立进行产品开发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313BBBFF-76EB-0744-9CC1-4305D0AF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524C2902-6880-484D-8B4C-92B342C1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569200" cy="547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应用系统需求分析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0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产品线共性及外部可变性交流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让客户了解当前产品线的能力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同时从客户那里获取原始的应用需求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评估领域和应用需求之间的差异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确定不能被当前产品线完全满足的差异部分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将可变点模型和需求制品的差异部分将提交给应用架</a:t>
            </a:r>
          </a:p>
          <a:p>
            <a:pPr>
              <a:lnSpc>
                <a:spcPts val="19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构师，由他来估计实现工作量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通过与用户的沟通确定每一项差异的最终决定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放弃或</a:t>
            </a:r>
          </a:p>
          <a:p>
            <a:pPr>
              <a:lnSpc>
                <a:spcPts val="24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保留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500"/>
              </a:lnSpc>
              <a:tabLst>
                <a:tab pos="457200" algn="l"/>
                <a:tab pos="736600" algn="l"/>
                <a:tab pos="2057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应用系统需求规约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6D8D381D-EAD1-BC43-A800-82F3512E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099B3A17-B557-4448-989B-83B29B82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469900" y="393700"/>
            <a:ext cx="7692812" cy="63427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SEI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的软件产品线框架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软件产品线开发的三个关键活动</a:t>
            </a:r>
          </a:p>
          <a:p>
            <a:pPr>
              <a:lnSpc>
                <a:spcPts val="2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领域工程：包括领域范围的确定、核心资产的生产以及产品计</a:t>
            </a:r>
          </a:p>
          <a:p>
            <a:pPr>
              <a:lnSpc>
                <a:spcPts val="1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划的制定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应用工程：在核心资产的基础上结合特定系统的用户需求开发</a:t>
            </a:r>
          </a:p>
          <a:p>
            <a:pPr>
              <a:lnSpc>
                <a:spcPts val="1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最终产品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管理活动：主要是组织结构和人力资源的合理配置和演化，以</a:t>
            </a:r>
          </a:p>
          <a:p>
            <a:pPr>
              <a:lnSpc>
                <a:spcPts val="1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及产品线技术活动之间的协调等</a:t>
            </a:r>
          </a:p>
          <a:p>
            <a:pPr>
              <a:lnSpc>
                <a:spcPts val="45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软件产品线的三个技术领域</a:t>
            </a:r>
          </a:p>
          <a:p>
            <a:pPr>
              <a:lnSpc>
                <a:spcPts val="2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软件工程领域：包括领域分析、挖掘已有资产、体系结构的设</a:t>
            </a:r>
          </a:p>
          <a:p>
            <a:pPr>
              <a:lnSpc>
                <a:spcPts val="1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计与定义等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技术管理领域：包括数据的采集、度量、跟踪和产品线范围确</a:t>
            </a:r>
          </a:p>
          <a:p>
            <a:pPr>
              <a:lnSpc>
                <a:spcPts val="17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定等</a:t>
            </a:r>
          </a:p>
          <a:p>
            <a:pPr>
              <a:lnSpc>
                <a:spcPts val="29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组织管理领域：讨论产品线开发的组织结构问题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457200" algn="l"/>
                <a:tab pos="736600" algn="l"/>
                <a:tab pos="1587500" algn="l"/>
                <a:tab pos="1841500" algn="l"/>
              </a:tabLst>
            </a:pPr>
            <a:r>
              <a:rPr lang="en-US" altLang="zh-CN" dirty="0"/>
              <a:t>			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3" name="页脚占位符 42">
            <a:extLst>
              <a:ext uri="{FF2B5EF4-FFF2-40B4-BE49-F238E27FC236}">
                <a16:creationId xmlns:a16="http://schemas.microsoft.com/office/drawing/2014/main" id="{E77089FF-F703-9E4B-80B8-9C477D98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0E94475D-FAD0-4741-A7C3-736DECBF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83500" cy="521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应用系统需求定制及扩展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属于产品线共性需求或在预计中的可变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性范围之内的应用需求：主要通过对产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品线需求模型的定制和裁剪获得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决定可选特征的绑定或移除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从多选一和“或”关系的多个变体中进行选择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定制操作应该符合产品线需求模型中的可变性约束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无法被产品线需求模型覆盖的差异性需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求则需要通过扩展获得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7068CAA-D329-484E-B1EC-7EE7FBCD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79C42619-E5AC-0945-B70C-5DC35D32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8392" t="13133" r="6014"/>
          <a:stretch/>
        </p:blipFill>
        <p:spPr bwMode="auto">
          <a:xfrm>
            <a:off x="762000" y="914400"/>
            <a:ext cx="7772400" cy="58801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546100" y="266700"/>
            <a:ext cx="65532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473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特征模型的定制和扩展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14732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定制和扩展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1C620B-FA64-D542-A5E4-777891E35C1D}"/>
              </a:ext>
            </a:extLst>
          </p:cNvPr>
          <p:cNvSpPr/>
          <p:nvPr/>
        </p:nvSpPr>
        <p:spPr>
          <a:xfrm>
            <a:off x="381000" y="5486400"/>
            <a:ext cx="1473200" cy="130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EE1B76-7B3D-3146-B356-5BAE6791BFB5}"/>
              </a:ext>
            </a:extLst>
          </p:cNvPr>
          <p:cNvSpPr/>
          <p:nvPr/>
        </p:nvSpPr>
        <p:spPr>
          <a:xfrm>
            <a:off x="7924800" y="904874"/>
            <a:ext cx="9906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930751-DDE5-F447-A37D-6CCFAA92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DA322B-F741-264D-8A14-8E09B9BB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45400" cy="524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应用系统设计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主要目标：在应用系统需求的指导下，以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产品线体系结构为基础通过定制和扩展获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得应用产品体系结构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应用产品体系结构是产品线体系结构的特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化，其中既包含对预定义可变点的绑定又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包含面向特定应用需求的扩展和修改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产品线体系结构中已经包含了许多可复用的体系结构设计决策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应用系统体系结构设计的抽象化、体系结构建模、模拟和原型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化等活动只需要针对特定应用部分开展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BCFBFEE7-0C46-9145-90CF-8E45346D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A1E5E5FF-F7BC-DC4A-B8A5-3EC7871A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835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应用产品体系结构的构造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在产品线体系结构可变性范围内的定制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操作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决定可选构件的绑定或移除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从若干变体构件中选择一个作为其父构件的具体实现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将抽象构件替换为特定应用的构件实现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定制操作同样应该符合可变性依赖关系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的约束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如果确实认为需要违反某项约束，那么应该通过与产品线架构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师的充否沟通取得一致意见：要么存在误解要么产品线体系结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构的可变性设计需要扩充或修改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613A13C-F347-B14F-8C53-014505EB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2E499E76-24D2-EF45-9B9A-AE01C4C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81000"/>
            <a:ext cx="7645400" cy="534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对产品线体系结构的扩展和修改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额外的扩展和修改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在多选一可变点上引入新的实现变体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改变已有构件的可变性属性，例如移除共性构件或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者改变构件内部的可变性边界和设置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改变已有的构件互联结构等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超出产品线体系结构允许范围的扩展和修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改应反馈给产品线管理层及产品线架构师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扩充产品线体系结构的可变性能力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保持产品线与应用系统的协调和一致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855B5902-0298-A54F-AB1C-8FF2C81B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628CC518-48FD-2E43-BB36-D9B487BA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8392" t="13133" r="15245" b="6942"/>
          <a:stretch/>
        </p:blipFill>
        <p:spPr bwMode="auto">
          <a:xfrm>
            <a:off x="762000" y="914400"/>
            <a:ext cx="6934200" cy="5410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546100" y="266700"/>
            <a:ext cx="73152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7112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产品线体系结构的定制和扩展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定制和扩展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639122-A055-2442-8B15-13BF19E28DF3}"/>
              </a:ext>
            </a:extLst>
          </p:cNvPr>
          <p:cNvSpPr/>
          <p:nvPr/>
        </p:nvSpPr>
        <p:spPr>
          <a:xfrm>
            <a:off x="406400" y="54864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5BA99A-827C-5142-9FCC-5A04599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020904D-C467-4548-850C-0173A95E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68300"/>
            <a:ext cx="7658100" cy="494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应用系统实现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7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主要目标：在应用产品体系结构基础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上实现应用产品的开发、集成和发布</a:t>
            </a:r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主要任务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应用构件获取和开发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实现所选择的领域构件和特定应用构件的完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整集成</a:t>
            </a:r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产品测试和发布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47006A61-3EE7-7A4D-A7ED-3811DBCB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344BA286-0A9D-2541-A934-607D7C16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254000"/>
            <a:ext cx="63754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应用构件获取和开发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应用产品中的构件来源主要包括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1981200"/>
            <a:ext cx="1143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2044700"/>
            <a:ext cx="44577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直接复用领域构件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进行可变性定制后直接复用领域构件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对领域构件进行修改和调整后使用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重新开发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3632200"/>
            <a:ext cx="77216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第三方构件获取途径以及遗产构件挖掘：收益较小，所允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许的获取成本也较低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应用特定构件的开发与领域构件一样需要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遵守体系结构约束，但由于内部不再有太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多变化，因此开发上可能要简单一些</a:t>
            </a:r>
          </a:p>
        </p:txBody>
      </p:sp>
      <p:sp>
        <p:nvSpPr>
          <p:cNvPr id="47" name="页脚占位符 46">
            <a:extLst>
              <a:ext uri="{FF2B5EF4-FFF2-40B4-BE49-F238E27FC236}">
                <a16:creationId xmlns:a16="http://schemas.microsoft.com/office/drawing/2014/main" id="{0C3003CB-9F1F-824E-91DB-6DEA0F74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8F6C6354-CB59-5A4A-B4E3-BBCAB3B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7645400" cy="548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应用系统集成组装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软件系统集成：将独立的软件构件组合成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一个集成的整体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应用系统集成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遵循预定义的应用系统集成过程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如需要定义哪些配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置文件、设置哪些选项等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需要特别关注的主要是特定应用部分构件的组装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主要问题：构件接口或行为方面的不匹配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直接对构件代码进行修改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使用某种适配器完成不匹配构件之间的接口转换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D2D1500-1872-3649-B5FF-72D3D242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DE38B02C-46BD-FE4A-BE50-C35A239E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 txBox="1"/>
          <p:nvPr/>
        </p:nvSpPr>
        <p:spPr>
          <a:xfrm>
            <a:off x="469900" y="393700"/>
            <a:ext cx="8051800" cy="543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b="1" dirty="0">
                <a:solidFill>
                  <a:srgbClr val="3D00EA"/>
                </a:solidFill>
                <a:latin typeface="å¾®è½¯éé»" pitchFamily="18" charset="0"/>
                <a:cs typeface="å¾®è½¯éé»" pitchFamily="18" charset="0"/>
              </a:rPr>
              <a:t>应用系统测试和发布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应用系统测试不仅用于确认应用需求的实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现情况，还承担着对于产品线核心资产的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质量验证任务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应用产品测试也可以复用相应的核心资产，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包括测试计划、过程、测试用例等</a:t>
            </a:r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å¾®è½¯éé»" pitchFamily="18" charset="0"/>
                <a:cs typeface="å¾®è½¯éé»" pitchFamily="18" charset="0"/>
              </a:rPr>
              <a:t>发布后的用户反馈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一方面将用于产品本身的维护和改进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另一方面也应该反馈给核心资产开发，从而辅助产品线核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心资产质量的不断改进</a:t>
            </a:r>
          </a:p>
        </p:txBody>
      </p:sp>
      <p:sp>
        <p:nvSpPr>
          <p:cNvPr id="44" name="页脚占位符 43">
            <a:extLst>
              <a:ext uri="{FF2B5EF4-FFF2-40B4-BE49-F238E27FC236}">
                <a16:creationId xmlns:a16="http://schemas.microsoft.com/office/drawing/2014/main" id="{F5FCA742-FB0E-9541-9B62-084F8FB6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计算机学院    研究生课程    高级软件工程</a:t>
            </a:r>
            <a:endParaRPr lang="en-US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33B550FA-1FE0-9844-A2F9-A6CD0F9E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{55764DD4-AE70-5E43-B553-0F51600C4FB5}tf10001070</Template>
  <TotalTime>55</TotalTime>
  <Words>1421</Words>
  <Application>Microsoft Macintosh PowerPoint</Application>
  <PresentationFormat>全屏显示(4:3)</PresentationFormat>
  <Paragraphs>1846</Paragraphs>
  <Slides>116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116</vt:i4>
      </vt:variant>
    </vt:vector>
  </HeadingPairs>
  <TitlesOfParts>
    <vt:vector size="131" baseType="lpstr">
      <vt:lpstr>å¾®è½¯éé»</vt:lpstr>
      <vt:lpstr>æ°å®ä½</vt:lpstr>
      <vt:lpstr>SimSun</vt:lpstr>
      <vt:lpstr>Microsoft YaHei</vt:lpstr>
      <vt:lpstr>方正姚体</vt:lpstr>
      <vt:lpstr>等线</vt:lpstr>
      <vt:lpstr>SimHei</vt:lpstr>
      <vt:lpstr>Calibri</vt:lpstr>
      <vt:lpstr>Comic Sans MS</vt:lpstr>
      <vt:lpstr>Rockwell</vt:lpstr>
      <vt:lpstr>Rockwell Condensed</vt:lpstr>
      <vt:lpstr>Rockwell Extra Bold</vt:lpstr>
      <vt:lpstr>Times New Roman</vt:lpstr>
      <vt:lpstr>Wingdings</vt:lpstr>
      <vt:lpstr>木活字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李宏伟</cp:lastModifiedBy>
  <cp:revision>16</cp:revision>
  <dcterms:created xsi:type="dcterms:W3CDTF">2006-08-16T00:00:00Z</dcterms:created>
  <dcterms:modified xsi:type="dcterms:W3CDTF">2018-11-12T12:53:43Z</dcterms:modified>
</cp:coreProperties>
</file>